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0" r:id="rId1"/>
    <p:sldMasterId id="2147483677" r:id="rId2"/>
    <p:sldMasterId id="2147483749" r:id="rId3"/>
    <p:sldMasterId id="2147483737" r:id="rId4"/>
  </p:sldMasterIdLst>
  <p:notesMasterIdLst>
    <p:notesMasterId r:id="rId23"/>
  </p:notesMasterIdLst>
  <p:sldIdLst>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02" autoAdjust="0"/>
    <p:restoredTop sz="94660"/>
  </p:normalViewPr>
  <p:slideViewPr>
    <p:cSldViewPr snapToGrid="0">
      <p:cViewPr>
        <p:scale>
          <a:sx n="111" d="100"/>
          <a:sy n="111" d="100"/>
        </p:scale>
        <p:origin x="112" y="28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notesMaster" Target="notesMasters/notes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3D6524-CCD3-1D4C-AD86-F09D8AFD03BC}" type="datetimeFigureOut">
              <a:rPr lang="en-US" smtClean="0"/>
              <a:t>5/8/17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97BD34-44B8-884D-9723-E173B070E9CD}" type="slidenum">
              <a:rPr lang="en-US" smtClean="0"/>
              <a:t>‹#›</a:t>
            </a:fld>
            <a:endParaRPr lang="en-US"/>
          </a:p>
        </p:txBody>
      </p:sp>
    </p:spTree>
    <p:extLst>
      <p:ext uri="{BB962C8B-B14F-4D97-AF65-F5344CB8AC3E}">
        <p14:creationId xmlns:p14="http://schemas.microsoft.com/office/powerpoint/2010/main" val="962373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2</a:t>
            </a:fld>
            <a:endParaRPr lang="en-US" dirty="0"/>
          </a:p>
        </p:txBody>
      </p:sp>
    </p:spTree>
    <p:extLst>
      <p:ext uri="{BB962C8B-B14F-4D97-AF65-F5344CB8AC3E}">
        <p14:creationId xmlns:p14="http://schemas.microsoft.com/office/powerpoint/2010/main" val="3334858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5-7 years</a:t>
            </a:r>
            <a:r>
              <a:rPr lang="en-US" baseline="0" dirty="0"/>
              <a:t> project from today. The submission deadline is Nov. 30</a:t>
            </a:r>
            <a:r>
              <a:rPr lang="en-US" baseline="30000" dirty="0"/>
              <a:t>th</a:t>
            </a:r>
            <a:r>
              <a:rPr lang="en-US" baseline="0" dirty="0"/>
              <a:t> of this year. Next spring, we will hold a workshop located with </a:t>
            </a:r>
            <a:r>
              <a:rPr lang="en-US" baseline="0" dirty="0" err="1"/>
              <a:t>PQCrypto</a:t>
            </a:r>
            <a:r>
              <a:rPr lang="en-US" baseline="0" dirty="0"/>
              <a:t> 2018 for the submitters to present. </a:t>
            </a:r>
          </a:p>
          <a:p>
            <a:endParaRPr lang="en-US" baseline="0" dirty="0"/>
          </a:p>
          <a:p>
            <a:r>
              <a:rPr lang="en-US" baseline="0" dirty="0"/>
              <a:t>We plan to have 3-5 years for analysis. We will have additional workshops and reports. For each selection, we will explain rationale.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3</a:t>
            </a:fld>
            <a:endParaRPr lang="en-US"/>
          </a:p>
        </p:txBody>
      </p:sp>
    </p:spTree>
    <p:extLst>
      <p:ext uri="{BB962C8B-B14F-4D97-AF65-F5344CB8AC3E}">
        <p14:creationId xmlns:p14="http://schemas.microsoft.com/office/powerpoint/2010/main" val="263823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a:t>
            </a:r>
            <a:r>
              <a:rPr lang="en-US" baseline="0" dirty="0"/>
              <a:t> answer people’s question on whether we will make hash based signature as a part of FIPS 186.</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5</a:t>
            </a:fld>
            <a:endParaRPr lang="en-US"/>
          </a:p>
        </p:txBody>
      </p:sp>
    </p:spTree>
    <p:extLst>
      <p:ext uri="{BB962C8B-B14F-4D97-AF65-F5344CB8AC3E}">
        <p14:creationId xmlns:p14="http://schemas.microsoft.com/office/powerpoint/2010/main" val="2414533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Note – key exchange security model not clear</a:t>
            </a:r>
          </a:p>
        </p:txBody>
      </p:sp>
      <p:sp>
        <p:nvSpPr>
          <p:cNvPr id="4" name="Slide Number Placeholder 3"/>
          <p:cNvSpPr>
            <a:spLocks noGrp="1"/>
          </p:cNvSpPr>
          <p:nvPr>
            <p:ph type="sldNum" sz="quarter" idx="10"/>
          </p:nvPr>
        </p:nvSpPr>
        <p:spPr/>
        <p:txBody>
          <a:bodyPr/>
          <a:lstStyle/>
          <a:p>
            <a:fld id="{69C971FF-EF28-4195-A575-329446EFAA55}" type="slidenum">
              <a:rPr lang="en-US" smtClean="0"/>
              <a:t>7</a:t>
            </a:fld>
            <a:endParaRPr lang="en-US"/>
          </a:p>
        </p:txBody>
      </p:sp>
    </p:spTree>
    <p:extLst>
      <p:ext uri="{BB962C8B-B14F-4D97-AF65-F5344CB8AC3E}">
        <p14:creationId xmlns:p14="http://schemas.microsoft.com/office/powerpoint/2010/main" val="430366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76C1B8-A5DE-489A-8875-1EEC7D6D5D5D}" type="slidenum">
              <a:rPr lang="en-US" smtClean="0"/>
              <a:t>9</a:t>
            </a:fld>
            <a:endParaRPr lang="en-US" dirty="0"/>
          </a:p>
        </p:txBody>
      </p:sp>
    </p:spTree>
    <p:extLst>
      <p:ext uri="{BB962C8B-B14F-4D97-AF65-F5344CB8AC3E}">
        <p14:creationId xmlns:p14="http://schemas.microsoft.com/office/powerpoint/2010/main" val="1366420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lumMod val="50000"/>
                  </a:schemeClr>
                </a:solidFill>
                <a:effectLst/>
                <a:latin typeface="+mn-lt"/>
                <a:ea typeface="+mn-ea"/>
                <a:cs typeface="+mn-cs"/>
              </a:rPr>
              <a:t>Security strengths 2 and 4 are defined in such a way that they offer the maximum possible quantum security strength that can be offered by a scheme that only has a classical security strength of 128 or 192 bits, respectively</a:t>
            </a:r>
          </a:p>
          <a:p>
            <a:endParaRPr lang="en-US" dirty="0"/>
          </a:p>
          <a:p>
            <a:r>
              <a:rPr lang="en-US" dirty="0"/>
              <a:t>If they </a:t>
            </a:r>
            <a:r>
              <a:rPr lang="en-US" dirty="0" err="1"/>
              <a:t>Groverize</a:t>
            </a:r>
            <a:r>
              <a:rPr lang="en-US" dirty="0"/>
              <a:t> well, you will need a classical security strength on the high end of the range, and if they </a:t>
            </a:r>
            <a:r>
              <a:rPr lang="en-US" dirty="0" err="1"/>
              <a:t>Groverize</a:t>
            </a:r>
            <a:r>
              <a:rPr lang="en-US" dirty="0"/>
              <a:t> poorly, you will need a classical security strength on the low end of the range.</a:t>
            </a:r>
          </a:p>
          <a:p>
            <a:endParaRPr lang="en-US" dirty="0"/>
          </a:p>
          <a:p>
            <a:r>
              <a:rPr lang="en-US" dirty="0"/>
              <a:t>Similar for security strength 4</a:t>
            </a:r>
          </a:p>
        </p:txBody>
      </p:sp>
      <p:sp>
        <p:nvSpPr>
          <p:cNvPr id="4" name="Slide Number Placeholder 3"/>
          <p:cNvSpPr>
            <a:spLocks noGrp="1"/>
          </p:cNvSpPr>
          <p:nvPr>
            <p:ph type="sldNum" sz="quarter" idx="10"/>
          </p:nvPr>
        </p:nvSpPr>
        <p:spPr/>
        <p:txBody>
          <a:bodyPr/>
          <a:lstStyle/>
          <a:p>
            <a:fld id="{69C971FF-EF28-4195-A575-329446EFAA55}" type="slidenum">
              <a:rPr lang="en-US" smtClean="0"/>
              <a:t>13</a:t>
            </a:fld>
            <a:endParaRPr lang="en-US"/>
          </a:p>
        </p:txBody>
      </p:sp>
    </p:spTree>
    <p:extLst>
      <p:ext uri="{BB962C8B-B14F-4D97-AF65-F5344CB8AC3E}">
        <p14:creationId xmlns:p14="http://schemas.microsoft.com/office/powerpoint/2010/main" val="1145767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already talked about the performance. Today, even we know how to implement the cryptography schemes efficiently and securely, we have to consider constraint environment and constrained in many different ways. This is the reason that for each primitive, very likely, we need to standardize more than one algorithms.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15</a:t>
            </a:fld>
            <a:endParaRPr lang="en-US"/>
          </a:p>
        </p:txBody>
      </p:sp>
    </p:spTree>
    <p:extLst>
      <p:ext uri="{BB962C8B-B14F-4D97-AF65-F5344CB8AC3E}">
        <p14:creationId xmlns:p14="http://schemas.microsoft.com/office/powerpoint/2010/main" val="1165680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said that drop-in replacement is on the top of our wish list (probably on the top of every one the wish list. Let’s look at some reality facts. For key establishment, we like something like DH. For</a:t>
            </a:r>
            <a:r>
              <a:rPr lang="en-US" baseline="0" dirty="0"/>
              <a:t> example, Alice and Bob would do the same operations. But for some schemes, Alice and Bob’s operations are not exactly the same. We may consider to use one-time public key to exchange secret values. For signatures we hope to find something similar as RSA and ECDSA. However, some signature may have larger signature size or state management.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16</a:t>
            </a:fld>
            <a:endParaRPr lang="en-US"/>
          </a:p>
        </p:txBody>
      </p:sp>
    </p:spTree>
    <p:extLst>
      <p:ext uri="{BB962C8B-B14F-4D97-AF65-F5344CB8AC3E}">
        <p14:creationId xmlns:p14="http://schemas.microsoft.com/office/powerpoint/2010/main" val="1886504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971FF-EF28-4195-A575-329446EFAA55}" type="slidenum">
              <a:rPr lang="en-US" smtClean="0"/>
              <a:t>18</a:t>
            </a:fld>
            <a:endParaRPr lang="en-US"/>
          </a:p>
        </p:txBody>
      </p:sp>
    </p:spTree>
    <p:extLst>
      <p:ext uri="{BB962C8B-B14F-4D97-AF65-F5344CB8AC3E}">
        <p14:creationId xmlns:p14="http://schemas.microsoft.com/office/powerpoint/2010/main" val="1335725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304800" y="63392"/>
            <a:ext cx="11277600" cy="762000"/>
          </a:xfrm>
        </p:spPr>
        <p:txBody>
          <a:bodyPr anchor="b">
            <a:noAutofit/>
          </a:bodyPr>
          <a:lstStyle>
            <a:lvl1pPr algn="l">
              <a:lnSpc>
                <a:spcPts val="2600"/>
              </a:lnSpc>
              <a:defRPr sz="2400" b="1" u="none" baseline="0">
                <a:solidFill>
                  <a:schemeClr val="tx1">
                    <a:lumMod val="65000"/>
                    <a:lumOff val="35000"/>
                  </a:schemeClr>
                </a:solidFill>
                <a:effectLst/>
                <a:latin typeface="Arial" pitchFamily="34" charset="0"/>
                <a:ea typeface="Adobe Fan Heiti Std B" pitchFamily="34" charset="-128"/>
                <a:cs typeface="Arial" pitchFamily="34" charset="0"/>
              </a:defRPr>
            </a:lvl1pPr>
          </a:lstStyle>
          <a:p>
            <a:r>
              <a:rPr lang="en-US" dirty="0"/>
              <a:t>Click to edit Master title style</a:t>
            </a:r>
            <a:br>
              <a:rPr lang="en-US" dirty="0"/>
            </a:br>
            <a:r>
              <a:rPr lang="en-US" dirty="0"/>
              <a:t>second line</a:t>
            </a:r>
          </a:p>
        </p:txBody>
      </p:sp>
      <p:sp>
        <p:nvSpPr>
          <p:cNvPr id="8" name="Content Placeholder 2"/>
          <p:cNvSpPr>
            <a:spLocks noGrp="1"/>
          </p:cNvSpPr>
          <p:nvPr>
            <p:ph idx="1"/>
          </p:nvPr>
        </p:nvSpPr>
        <p:spPr>
          <a:xfrm>
            <a:off x="609600" y="1219200"/>
            <a:ext cx="10972800" cy="5410200"/>
          </a:xfrm>
        </p:spPr>
        <p:txBody>
          <a:bodyPr/>
          <a:lstStyle>
            <a:lvl1pPr>
              <a:buFontTx/>
              <a:buNone/>
              <a:defRPr sz="2000">
                <a:solidFill>
                  <a:schemeClr val="tx1">
                    <a:lumMod val="65000"/>
                    <a:lumOff val="35000"/>
                  </a:schemeClr>
                </a:solidFill>
                <a:latin typeface="Arial" pitchFamily="34" charset="0"/>
                <a:cs typeface="Arial" pitchFamily="34" charset="0"/>
              </a:defRPr>
            </a:lvl1pPr>
            <a:lvl2pPr>
              <a:buFont typeface="Wingdings" pitchFamily="2" charset="2"/>
              <a:buChar char="§"/>
              <a:defRPr sz="2000">
                <a:solidFill>
                  <a:schemeClr val="accent5">
                    <a:lumMod val="50000"/>
                  </a:schemeClr>
                </a:solidFill>
                <a:latin typeface="Arial" pitchFamily="34" charset="0"/>
                <a:cs typeface="Arial" pitchFamily="34" charset="0"/>
              </a:defRPr>
            </a:lvl2pPr>
            <a:lvl3pPr>
              <a:lnSpc>
                <a:spcPts val="2300"/>
              </a:lnSpc>
              <a:buSzPct val="120000"/>
              <a:defRPr sz="1800">
                <a:solidFill>
                  <a:schemeClr val="tx1">
                    <a:lumMod val="65000"/>
                    <a:lumOff val="35000"/>
                  </a:schemeClr>
                </a:solidFill>
                <a:latin typeface="Arial" pitchFamily="34" charset="0"/>
                <a:cs typeface="Arial" pitchFamily="34" charset="0"/>
              </a:defRPr>
            </a:lvl3pPr>
            <a:lvl4pPr>
              <a:lnSpc>
                <a:spcPts val="2300"/>
              </a:lnSpc>
              <a:defRPr sz="1800">
                <a:solidFill>
                  <a:schemeClr val="accent5">
                    <a:lumMod val="50000"/>
                  </a:schemeClr>
                </a:solidFill>
                <a:latin typeface="Arial" pitchFamily="34" charset="0"/>
                <a:cs typeface="Arial" pitchFamily="34" charset="0"/>
              </a:defRPr>
            </a:lvl4pPr>
            <a:lvl5pPr>
              <a:defRPr>
                <a:solidFill>
                  <a:schemeClr val="bg1">
                    <a:lumMod val="85000"/>
                  </a:schemeClr>
                </a:solidFill>
                <a:latin typeface="Arial" pitchFamily="34" charset="0"/>
                <a:cs typeface="Arial" pitchFamily="34" charset="0"/>
              </a:defRPr>
            </a:lvl5pPr>
          </a:lstStyle>
          <a:p>
            <a:pPr lvl="0"/>
            <a:r>
              <a:rPr lang="en-US"/>
              <a:t>Edit Master text styles</a:t>
            </a:r>
          </a:p>
          <a:p>
            <a:pPr lvl="1"/>
            <a:r>
              <a:rPr lang="en-US"/>
              <a:t>Second level</a:t>
            </a:r>
          </a:p>
          <a:p>
            <a:pPr lvl="2"/>
            <a:r>
              <a:rPr lang="en-US"/>
              <a:t>Third level</a:t>
            </a:r>
          </a:p>
          <a:p>
            <a:pPr lvl="3"/>
            <a:r>
              <a:rPr lang="en-US"/>
              <a:t>Fourth level</a:t>
            </a:r>
          </a:p>
        </p:txBody>
      </p:sp>
      <p:cxnSp>
        <p:nvCxnSpPr>
          <p:cNvPr id="9" name="Straight Connector 8"/>
          <p:cNvCxnSpPr/>
          <p:nvPr/>
        </p:nvCxnSpPr>
        <p:spPr>
          <a:xfrm>
            <a:off x="406400" y="846384"/>
            <a:ext cx="11176000"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2" name="Date Placeholder 1"/>
          <p:cNvSpPr>
            <a:spLocks noGrp="1"/>
          </p:cNvSpPr>
          <p:nvPr>
            <p:ph type="dt" sz="half" idx="10"/>
          </p:nvPr>
        </p:nvSpPr>
        <p:spPr/>
        <p:txBody>
          <a:bodyPr/>
          <a:lstStyle/>
          <a:p>
            <a:fld id="{52647F38-B617-4D2F-AE0A-013F0C4D2C57}" type="datetimeFigureOut">
              <a:rPr lang="en-US" smtClean="0"/>
              <a:t>5/8/17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97799C9-84D9-46D2-A11E-BCF8A720529D}" type="slidenum">
              <a:rPr lang="en-US" smtClean="0"/>
              <a:t>‹#›</a:t>
            </a:fld>
            <a:endParaRPr lang="en-US" dirty="0"/>
          </a:p>
        </p:txBody>
      </p:sp>
    </p:spTree>
    <p:extLst>
      <p:ext uri="{BB962C8B-B14F-4D97-AF65-F5344CB8AC3E}">
        <p14:creationId xmlns:p14="http://schemas.microsoft.com/office/powerpoint/2010/main" val="1605681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DEDA32-392C-C444-9E0D-4A715E62D34F}" type="datetimeFigureOut">
              <a:rPr lang="en-US" smtClean="0"/>
              <a:t>5/8/17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564C4F-3A0F-0D4C-961C-0DA96ACFA32E}" type="slidenum">
              <a:rPr lang="en-US" smtClean="0"/>
              <a:t>‹#›</a:t>
            </a:fld>
            <a:endParaRPr lang="en-US"/>
          </a:p>
        </p:txBody>
      </p:sp>
    </p:spTree>
    <p:extLst>
      <p:ext uri="{BB962C8B-B14F-4D97-AF65-F5344CB8AC3E}">
        <p14:creationId xmlns:p14="http://schemas.microsoft.com/office/powerpoint/2010/main" val="409658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DEDA32-392C-C444-9E0D-4A715E62D34F}" type="datetimeFigureOut">
              <a:rPr lang="en-US" smtClean="0"/>
              <a:t>5/8/17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564C4F-3A0F-0D4C-961C-0DA96ACFA32E}" type="slidenum">
              <a:rPr lang="en-US" smtClean="0"/>
              <a:t>‹#›</a:t>
            </a:fld>
            <a:endParaRPr lang="en-US"/>
          </a:p>
        </p:txBody>
      </p:sp>
    </p:spTree>
    <p:extLst>
      <p:ext uri="{BB962C8B-B14F-4D97-AF65-F5344CB8AC3E}">
        <p14:creationId xmlns:p14="http://schemas.microsoft.com/office/powerpoint/2010/main" val="2982069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DEDA32-392C-C444-9E0D-4A715E62D34F}" type="datetimeFigureOut">
              <a:rPr lang="en-US" smtClean="0"/>
              <a:t>5/8/17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564C4F-3A0F-0D4C-961C-0DA96ACFA32E}" type="slidenum">
              <a:rPr lang="en-US" smtClean="0"/>
              <a:t>‹#›</a:t>
            </a:fld>
            <a:endParaRPr lang="en-US"/>
          </a:p>
        </p:txBody>
      </p:sp>
    </p:spTree>
    <p:extLst>
      <p:ext uri="{BB962C8B-B14F-4D97-AF65-F5344CB8AC3E}">
        <p14:creationId xmlns:p14="http://schemas.microsoft.com/office/powerpoint/2010/main" val="1885229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DEDA32-392C-C444-9E0D-4A715E62D34F}" type="datetimeFigureOut">
              <a:rPr lang="en-US" smtClean="0"/>
              <a:t>5/8/17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564C4F-3A0F-0D4C-961C-0DA96ACFA32E}" type="slidenum">
              <a:rPr lang="en-US" smtClean="0"/>
              <a:t>‹#›</a:t>
            </a:fld>
            <a:endParaRPr lang="en-US"/>
          </a:p>
        </p:txBody>
      </p:sp>
    </p:spTree>
    <p:extLst>
      <p:ext uri="{BB962C8B-B14F-4D97-AF65-F5344CB8AC3E}">
        <p14:creationId xmlns:p14="http://schemas.microsoft.com/office/powerpoint/2010/main" val="1086092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DEDA32-392C-C444-9E0D-4A715E62D34F}" type="datetimeFigureOut">
              <a:rPr lang="en-US" smtClean="0"/>
              <a:t>5/8/17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564C4F-3A0F-0D4C-961C-0DA96ACFA32E}" type="slidenum">
              <a:rPr lang="en-US" smtClean="0"/>
              <a:t>‹#›</a:t>
            </a:fld>
            <a:endParaRPr lang="en-US"/>
          </a:p>
        </p:txBody>
      </p:sp>
    </p:spTree>
    <p:extLst>
      <p:ext uri="{BB962C8B-B14F-4D97-AF65-F5344CB8AC3E}">
        <p14:creationId xmlns:p14="http://schemas.microsoft.com/office/powerpoint/2010/main" val="3411605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DEDA32-392C-C444-9E0D-4A715E62D34F}" type="datetimeFigureOut">
              <a:rPr lang="en-US" smtClean="0"/>
              <a:t>5/8/17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564C4F-3A0F-0D4C-961C-0DA96ACFA32E}" type="slidenum">
              <a:rPr lang="en-US" smtClean="0"/>
              <a:t>‹#›</a:t>
            </a:fld>
            <a:endParaRPr lang="en-US"/>
          </a:p>
        </p:txBody>
      </p:sp>
    </p:spTree>
    <p:extLst>
      <p:ext uri="{BB962C8B-B14F-4D97-AF65-F5344CB8AC3E}">
        <p14:creationId xmlns:p14="http://schemas.microsoft.com/office/powerpoint/2010/main" val="1037070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EDA32-392C-C444-9E0D-4A715E62D34F}" type="datetimeFigureOut">
              <a:rPr lang="en-US" smtClean="0"/>
              <a:t>5/8/17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564C4F-3A0F-0D4C-961C-0DA96ACFA32E}" type="slidenum">
              <a:rPr lang="en-US" smtClean="0"/>
              <a:t>‹#›</a:t>
            </a:fld>
            <a:endParaRPr lang="en-US"/>
          </a:p>
        </p:txBody>
      </p:sp>
    </p:spTree>
    <p:extLst>
      <p:ext uri="{BB962C8B-B14F-4D97-AF65-F5344CB8AC3E}">
        <p14:creationId xmlns:p14="http://schemas.microsoft.com/office/powerpoint/2010/main" val="13947650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DEDA32-392C-C444-9E0D-4A715E62D34F}" type="datetimeFigureOut">
              <a:rPr lang="en-US" smtClean="0"/>
              <a:t>5/8/17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564C4F-3A0F-0D4C-961C-0DA96ACFA32E}" type="slidenum">
              <a:rPr lang="en-US" smtClean="0"/>
              <a:t>‹#›</a:t>
            </a:fld>
            <a:endParaRPr lang="en-US"/>
          </a:p>
        </p:txBody>
      </p:sp>
    </p:spTree>
    <p:extLst>
      <p:ext uri="{BB962C8B-B14F-4D97-AF65-F5344CB8AC3E}">
        <p14:creationId xmlns:p14="http://schemas.microsoft.com/office/powerpoint/2010/main" val="20325580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DEDA32-392C-C444-9E0D-4A715E62D34F}" type="datetimeFigureOut">
              <a:rPr lang="en-US" smtClean="0"/>
              <a:t>5/8/17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564C4F-3A0F-0D4C-961C-0DA96ACFA32E}" type="slidenum">
              <a:rPr lang="en-US" smtClean="0"/>
              <a:t>‹#›</a:t>
            </a:fld>
            <a:endParaRPr lang="en-US"/>
          </a:p>
        </p:txBody>
      </p:sp>
    </p:spTree>
    <p:extLst>
      <p:ext uri="{BB962C8B-B14F-4D97-AF65-F5344CB8AC3E}">
        <p14:creationId xmlns:p14="http://schemas.microsoft.com/office/powerpoint/2010/main" val="11815970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DEDA32-392C-C444-9E0D-4A715E62D34F}" type="datetimeFigureOut">
              <a:rPr lang="en-US" smtClean="0"/>
              <a:t>5/8/17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564C4F-3A0F-0D4C-961C-0DA96ACFA32E}" type="slidenum">
              <a:rPr lang="en-US" smtClean="0"/>
              <a:t>‹#›</a:t>
            </a:fld>
            <a:endParaRPr lang="en-US"/>
          </a:p>
        </p:txBody>
      </p:sp>
    </p:spTree>
    <p:extLst>
      <p:ext uri="{BB962C8B-B14F-4D97-AF65-F5344CB8AC3E}">
        <p14:creationId xmlns:p14="http://schemas.microsoft.com/office/powerpoint/2010/main" val="1320570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9" name="Content Placeholder 2"/>
          <p:cNvSpPr>
            <a:spLocks noGrp="1"/>
          </p:cNvSpPr>
          <p:nvPr>
            <p:ph sz="half" idx="1"/>
          </p:nvPr>
        </p:nvSpPr>
        <p:spPr>
          <a:xfrm>
            <a:off x="609600" y="1219200"/>
            <a:ext cx="5384800" cy="5486400"/>
          </a:xfrm>
        </p:spPr>
        <p:txBody>
          <a:bodyPr/>
          <a:lstStyle>
            <a:lvl1pPr>
              <a:buSzPct val="120000"/>
              <a:buFontTx/>
              <a:buNone/>
              <a:defRPr sz="2000">
                <a:solidFill>
                  <a:schemeClr val="tx1">
                    <a:lumMod val="65000"/>
                    <a:lumOff val="35000"/>
                  </a:schemeClr>
                </a:solidFill>
                <a:latin typeface="Arial" pitchFamily="34" charset="0"/>
                <a:cs typeface="Arial" pitchFamily="34" charset="0"/>
              </a:defRPr>
            </a:lvl1pPr>
            <a:lvl2pPr marL="457200">
              <a:lnSpc>
                <a:spcPts val="2400"/>
              </a:lnSpc>
              <a:spcBef>
                <a:spcPts val="500"/>
              </a:spcBef>
              <a:spcAft>
                <a:spcPts val="500"/>
              </a:spcAft>
              <a:buFont typeface="Wingdings" pitchFamily="2" charset="2"/>
              <a:buChar char="§"/>
              <a:defRPr sz="2000">
                <a:solidFill>
                  <a:schemeClr val="accent5">
                    <a:lumMod val="50000"/>
                  </a:schemeClr>
                </a:solidFill>
                <a:latin typeface="Arial" pitchFamily="34" charset="0"/>
                <a:cs typeface="Arial" pitchFamily="34" charset="0"/>
              </a:defRPr>
            </a:lvl2pPr>
            <a:lvl3pPr marL="685800">
              <a:lnSpc>
                <a:spcPts val="2160"/>
              </a:lnSpc>
              <a:spcBef>
                <a:spcPts val="300"/>
              </a:spcBef>
              <a:spcAft>
                <a:spcPts val="300"/>
              </a:spcAft>
              <a:buSzPct val="120000"/>
              <a:buFont typeface="Arial" pitchFamily="34" charset="0"/>
              <a:buChar char="•"/>
              <a:defRPr sz="1800">
                <a:solidFill>
                  <a:schemeClr val="tx1">
                    <a:lumMod val="65000"/>
                    <a:lumOff val="35000"/>
                  </a:schemeClr>
                </a:solidFill>
                <a:latin typeface="Arial" pitchFamily="34" charset="0"/>
                <a:cs typeface="Arial" pitchFamily="34" charset="0"/>
              </a:defRPr>
            </a:lvl3pPr>
            <a:lvl4pPr marL="914400">
              <a:lnSpc>
                <a:spcPts val="2160"/>
              </a:lnSpc>
              <a:spcBef>
                <a:spcPts val="200"/>
              </a:spcBef>
              <a:spcAft>
                <a:spcPts val="200"/>
              </a:spcAft>
              <a:defRPr sz="1800">
                <a:solidFill>
                  <a:schemeClr val="accent5">
                    <a:lumMod val="50000"/>
                  </a:schemeClr>
                </a:solidFill>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p:txBody>
      </p:sp>
      <p:sp>
        <p:nvSpPr>
          <p:cNvPr id="10" name="Content Placeholder 3"/>
          <p:cNvSpPr>
            <a:spLocks noGrp="1"/>
          </p:cNvSpPr>
          <p:nvPr>
            <p:ph sz="half" idx="2"/>
          </p:nvPr>
        </p:nvSpPr>
        <p:spPr>
          <a:xfrm>
            <a:off x="6197600" y="1219200"/>
            <a:ext cx="5384800" cy="5486400"/>
          </a:xfrm>
        </p:spPr>
        <p:txBody>
          <a:bodyPr/>
          <a:lstStyle>
            <a:lvl1pPr>
              <a:buFontTx/>
              <a:buNone/>
              <a:defRPr sz="2000">
                <a:solidFill>
                  <a:schemeClr val="tx1">
                    <a:lumMod val="65000"/>
                    <a:lumOff val="35000"/>
                  </a:schemeClr>
                </a:solidFill>
                <a:latin typeface="Arial" pitchFamily="34" charset="0"/>
                <a:cs typeface="Arial" pitchFamily="34" charset="0"/>
              </a:defRPr>
            </a:lvl1pPr>
            <a:lvl2pPr marL="457200">
              <a:lnSpc>
                <a:spcPts val="2400"/>
              </a:lnSpc>
              <a:spcBef>
                <a:spcPts val="480"/>
              </a:spcBef>
              <a:spcAft>
                <a:spcPts val="500"/>
              </a:spcAft>
              <a:buFont typeface="Wingdings" pitchFamily="2" charset="2"/>
              <a:buChar char="§"/>
              <a:defRPr sz="2000">
                <a:solidFill>
                  <a:schemeClr val="accent5">
                    <a:lumMod val="50000"/>
                  </a:schemeClr>
                </a:solidFill>
                <a:latin typeface="Arial" pitchFamily="34" charset="0"/>
                <a:cs typeface="Arial" pitchFamily="34" charset="0"/>
              </a:defRPr>
            </a:lvl2pPr>
            <a:lvl3pPr marL="685800">
              <a:lnSpc>
                <a:spcPts val="2160"/>
              </a:lnSpc>
              <a:spcBef>
                <a:spcPts val="400"/>
              </a:spcBef>
              <a:spcAft>
                <a:spcPts val="400"/>
              </a:spcAft>
              <a:buSzPct val="120000"/>
              <a:defRPr sz="1800">
                <a:solidFill>
                  <a:schemeClr val="tx1">
                    <a:lumMod val="65000"/>
                    <a:lumOff val="35000"/>
                  </a:schemeClr>
                </a:solidFill>
                <a:latin typeface="Arial" pitchFamily="34" charset="0"/>
                <a:cs typeface="Arial" pitchFamily="34" charset="0"/>
              </a:defRPr>
            </a:lvl3pPr>
            <a:lvl4pPr marL="914400">
              <a:lnSpc>
                <a:spcPts val="2160"/>
              </a:lnSpc>
              <a:spcBef>
                <a:spcPts val="300"/>
              </a:spcBef>
              <a:spcAft>
                <a:spcPts val="300"/>
              </a:spcAft>
              <a:defRPr sz="1800">
                <a:solidFill>
                  <a:schemeClr val="accent5">
                    <a:lumMod val="50000"/>
                  </a:schemeClr>
                </a:solidFill>
                <a:latin typeface="Arial" pitchFamily="34" charset="0"/>
                <a:cs typeface="Arial" pitchFamily="34" charset="0"/>
              </a:defRPr>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p:txBody>
      </p:sp>
      <p:cxnSp>
        <p:nvCxnSpPr>
          <p:cNvPr id="11" name="Straight Connector 10"/>
          <p:cNvCxnSpPr/>
          <p:nvPr/>
        </p:nvCxnSpPr>
        <p:spPr>
          <a:xfrm>
            <a:off x="406400" y="825392"/>
            <a:ext cx="11176000"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2" name="Date Placeholder 1"/>
          <p:cNvSpPr>
            <a:spLocks noGrp="1"/>
          </p:cNvSpPr>
          <p:nvPr>
            <p:ph type="dt" sz="half" idx="10"/>
          </p:nvPr>
        </p:nvSpPr>
        <p:spPr/>
        <p:txBody>
          <a:bodyPr/>
          <a:lstStyle/>
          <a:p>
            <a:fld id="{05BFA754-D5C3-4E66-96A6-867B257F58DC}" type="datetimeFigureOut">
              <a:rPr lang="en-US" smtClean="0"/>
              <a:t>5/8/17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D84065D-F351-4B03-BD91-D8A6B8D4B362}" type="slidenum">
              <a:rPr lang="en-US" smtClean="0"/>
              <a:t>‹#›</a:t>
            </a:fld>
            <a:endParaRPr lang="en-US" dirty="0"/>
          </a:p>
        </p:txBody>
      </p:sp>
      <p:sp>
        <p:nvSpPr>
          <p:cNvPr id="12" name="Title 1"/>
          <p:cNvSpPr>
            <a:spLocks noGrp="1"/>
          </p:cNvSpPr>
          <p:nvPr>
            <p:ph type="title" hasCustomPrompt="1"/>
          </p:nvPr>
        </p:nvSpPr>
        <p:spPr>
          <a:xfrm>
            <a:off x="304800" y="42400"/>
            <a:ext cx="11277600" cy="762000"/>
          </a:xfrm>
        </p:spPr>
        <p:txBody>
          <a:bodyPr anchor="b">
            <a:noAutofit/>
          </a:bodyPr>
          <a:lstStyle>
            <a:lvl1pPr algn="l">
              <a:lnSpc>
                <a:spcPts val="2600"/>
              </a:lnSpc>
              <a:defRPr sz="2400" b="1" u="none" baseline="0">
                <a:solidFill>
                  <a:schemeClr val="tx1">
                    <a:lumMod val="65000"/>
                    <a:lumOff val="35000"/>
                  </a:schemeClr>
                </a:solidFill>
                <a:effectLst/>
                <a:latin typeface="Arial" pitchFamily="34" charset="0"/>
                <a:ea typeface="Adobe Fan Heiti Std B" pitchFamily="34" charset="-128"/>
                <a:cs typeface="Arial" pitchFamily="34" charset="0"/>
              </a:defRPr>
            </a:lvl1pPr>
          </a:lstStyle>
          <a:p>
            <a:r>
              <a:rPr lang="en-US" dirty="0"/>
              <a:t>Click to edit Master title style</a:t>
            </a:r>
            <a:br>
              <a:rPr lang="en-US" dirty="0"/>
            </a:br>
            <a:r>
              <a:rPr lang="en-US" dirty="0"/>
              <a:t>second line</a:t>
            </a:r>
          </a:p>
        </p:txBody>
      </p:sp>
    </p:spTree>
    <p:extLst>
      <p:ext uri="{BB962C8B-B14F-4D97-AF65-F5344CB8AC3E}">
        <p14:creationId xmlns:p14="http://schemas.microsoft.com/office/powerpoint/2010/main" val="6792719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DEDA32-392C-C444-9E0D-4A715E62D34F}" type="datetimeFigureOut">
              <a:rPr lang="en-US" smtClean="0"/>
              <a:t>5/8/17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564C4F-3A0F-0D4C-961C-0DA96ACFA32E}" type="slidenum">
              <a:rPr lang="en-US" smtClean="0"/>
              <a:t>‹#›</a:t>
            </a:fld>
            <a:endParaRPr lang="en-US"/>
          </a:p>
        </p:txBody>
      </p:sp>
    </p:spTree>
    <p:extLst>
      <p:ext uri="{BB962C8B-B14F-4D97-AF65-F5344CB8AC3E}">
        <p14:creationId xmlns:p14="http://schemas.microsoft.com/office/powerpoint/2010/main" val="5905993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323AB0-AA4C-4E44-9C27-BADE9E0E0FC0}" type="datetimeFigureOut">
              <a:rPr lang="en-US" smtClean="0"/>
              <a:t>5/8/17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47402-2690-DE44-95A0-7390AE6D22C8}" type="slidenum">
              <a:rPr lang="en-US" smtClean="0"/>
              <a:t>‹#›</a:t>
            </a:fld>
            <a:endParaRPr lang="en-US"/>
          </a:p>
        </p:txBody>
      </p:sp>
    </p:spTree>
    <p:extLst>
      <p:ext uri="{BB962C8B-B14F-4D97-AF65-F5344CB8AC3E}">
        <p14:creationId xmlns:p14="http://schemas.microsoft.com/office/powerpoint/2010/main" val="12653206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323AB0-AA4C-4E44-9C27-BADE9E0E0FC0}" type="datetimeFigureOut">
              <a:rPr lang="en-US" smtClean="0"/>
              <a:t>5/8/17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47402-2690-DE44-95A0-7390AE6D22C8}" type="slidenum">
              <a:rPr lang="en-US" smtClean="0"/>
              <a:t>‹#›</a:t>
            </a:fld>
            <a:endParaRPr lang="en-US"/>
          </a:p>
        </p:txBody>
      </p:sp>
    </p:spTree>
    <p:extLst>
      <p:ext uri="{BB962C8B-B14F-4D97-AF65-F5344CB8AC3E}">
        <p14:creationId xmlns:p14="http://schemas.microsoft.com/office/powerpoint/2010/main" val="18603692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323AB0-AA4C-4E44-9C27-BADE9E0E0FC0}" type="datetimeFigureOut">
              <a:rPr lang="en-US" smtClean="0"/>
              <a:t>5/8/17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47402-2690-DE44-95A0-7390AE6D22C8}" type="slidenum">
              <a:rPr lang="en-US" smtClean="0"/>
              <a:t>‹#›</a:t>
            </a:fld>
            <a:endParaRPr lang="en-US"/>
          </a:p>
        </p:txBody>
      </p:sp>
    </p:spTree>
    <p:extLst>
      <p:ext uri="{BB962C8B-B14F-4D97-AF65-F5344CB8AC3E}">
        <p14:creationId xmlns:p14="http://schemas.microsoft.com/office/powerpoint/2010/main" val="20116521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323AB0-AA4C-4E44-9C27-BADE9E0E0FC0}" type="datetimeFigureOut">
              <a:rPr lang="en-US" smtClean="0"/>
              <a:t>5/8/17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447402-2690-DE44-95A0-7390AE6D22C8}" type="slidenum">
              <a:rPr lang="en-US" smtClean="0"/>
              <a:t>‹#›</a:t>
            </a:fld>
            <a:endParaRPr lang="en-US"/>
          </a:p>
        </p:txBody>
      </p:sp>
    </p:spTree>
    <p:extLst>
      <p:ext uri="{BB962C8B-B14F-4D97-AF65-F5344CB8AC3E}">
        <p14:creationId xmlns:p14="http://schemas.microsoft.com/office/powerpoint/2010/main" val="20019916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323AB0-AA4C-4E44-9C27-BADE9E0E0FC0}" type="datetimeFigureOut">
              <a:rPr lang="en-US" smtClean="0"/>
              <a:t>5/8/17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447402-2690-DE44-95A0-7390AE6D22C8}" type="slidenum">
              <a:rPr lang="en-US" smtClean="0"/>
              <a:t>‹#›</a:t>
            </a:fld>
            <a:endParaRPr lang="en-US"/>
          </a:p>
        </p:txBody>
      </p:sp>
    </p:spTree>
    <p:extLst>
      <p:ext uri="{BB962C8B-B14F-4D97-AF65-F5344CB8AC3E}">
        <p14:creationId xmlns:p14="http://schemas.microsoft.com/office/powerpoint/2010/main" val="7000988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323AB0-AA4C-4E44-9C27-BADE9E0E0FC0}" type="datetimeFigureOut">
              <a:rPr lang="en-US" smtClean="0"/>
              <a:t>5/8/17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447402-2690-DE44-95A0-7390AE6D22C8}" type="slidenum">
              <a:rPr lang="en-US" smtClean="0"/>
              <a:t>‹#›</a:t>
            </a:fld>
            <a:endParaRPr lang="en-US"/>
          </a:p>
        </p:txBody>
      </p:sp>
    </p:spTree>
    <p:extLst>
      <p:ext uri="{BB962C8B-B14F-4D97-AF65-F5344CB8AC3E}">
        <p14:creationId xmlns:p14="http://schemas.microsoft.com/office/powerpoint/2010/main" val="4983860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323AB0-AA4C-4E44-9C27-BADE9E0E0FC0}" type="datetimeFigureOut">
              <a:rPr lang="en-US" smtClean="0"/>
              <a:t>5/8/17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447402-2690-DE44-95A0-7390AE6D22C8}" type="slidenum">
              <a:rPr lang="en-US" smtClean="0"/>
              <a:t>‹#›</a:t>
            </a:fld>
            <a:endParaRPr lang="en-US"/>
          </a:p>
        </p:txBody>
      </p:sp>
    </p:spTree>
    <p:extLst>
      <p:ext uri="{BB962C8B-B14F-4D97-AF65-F5344CB8AC3E}">
        <p14:creationId xmlns:p14="http://schemas.microsoft.com/office/powerpoint/2010/main" val="11873123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323AB0-AA4C-4E44-9C27-BADE9E0E0FC0}" type="datetimeFigureOut">
              <a:rPr lang="en-US" smtClean="0"/>
              <a:t>5/8/17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447402-2690-DE44-95A0-7390AE6D22C8}" type="slidenum">
              <a:rPr lang="en-US" smtClean="0"/>
              <a:t>‹#›</a:t>
            </a:fld>
            <a:endParaRPr lang="en-US"/>
          </a:p>
        </p:txBody>
      </p:sp>
    </p:spTree>
    <p:extLst>
      <p:ext uri="{BB962C8B-B14F-4D97-AF65-F5344CB8AC3E}">
        <p14:creationId xmlns:p14="http://schemas.microsoft.com/office/powerpoint/2010/main" val="74001347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323AB0-AA4C-4E44-9C27-BADE9E0E0FC0}" type="datetimeFigureOut">
              <a:rPr lang="en-US" smtClean="0"/>
              <a:t>5/8/17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447402-2690-DE44-95A0-7390AE6D22C8}" type="slidenum">
              <a:rPr lang="en-US" smtClean="0"/>
              <a:t>‹#›</a:t>
            </a:fld>
            <a:endParaRPr lang="en-US"/>
          </a:p>
        </p:txBody>
      </p:sp>
    </p:spTree>
    <p:extLst>
      <p:ext uri="{BB962C8B-B14F-4D97-AF65-F5344CB8AC3E}">
        <p14:creationId xmlns:p14="http://schemas.microsoft.com/office/powerpoint/2010/main" val="1328657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cxnSp>
        <p:nvCxnSpPr>
          <p:cNvPr id="11" name="Straight Connector 10"/>
          <p:cNvCxnSpPr/>
          <p:nvPr/>
        </p:nvCxnSpPr>
        <p:spPr>
          <a:xfrm>
            <a:off x="406400" y="793904"/>
            <a:ext cx="11176000"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2" name="Date Placeholder 1"/>
          <p:cNvSpPr>
            <a:spLocks noGrp="1"/>
          </p:cNvSpPr>
          <p:nvPr>
            <p:ph type="dt" sz="half" idx="10"/>
          </p:nvPr>
        </p:nvSpPr>
        <p:spPr/>
        <p:txBody>
          <a:bodyPr/>
          <a:lstStyle/>
          <a:p>
            <a:fld id="{B61BEF0D-F0BB-DE4B-95CE-6DB70DBA9567}" type="datetimeFigureOut">
              <a:rPr lang="en-US" smtClean="0"/>
              <a:pPr/>
              <a:t>5/8/17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Title 1"/>
          <p:cNvSpPr>
            <a:spLocks noGrp="1"/>
          </p:cNvSpPr>
          <p:nvPr>
            <p:ph type="title" hasCustomPrompt="1"/>
          </p:nvPr>
        </p:nvSpPr>
        <p:spPr>
          <a:xfrm>
            <a:off x="304800" y="10912"/>
            <a:ext cx="11277600" cy="762000"/>
          </a:xfrm>
        </p:spPr>
        <p:txBody>
          <a:bodyPr anchor="b">
            <a:noAutofit/>
          </a:bodyPr>
          <a:lstStyle>
            <a:lvl1pPr algn="l">
              <a:lnSpc>
                <a:spcPts val="2600"/>
              </a:lnSpc>
              <a:defRPr sz="2400" b="1" u="none" baseline="0">
                <a:solidFill>
                  <a:schemeClr val="tx1">
                    <a:lumMod val="65000"/>
                    <a:lumOff val="35000"/>
                  </a:schemeClr>
                </a:solidFill>
                <a:effectLst/>
                <a:latin typeface="Arial" pitchFamily="34" charset="0"/>
                <a:ea typeface="Adobe Fan Heiti Std B" pitchFamily="34" charset="-128"/>
                <a:cs typeface="Arial" pitchFamily="34" charset="0"/>
              </a:defRPr>
            </a:lvl1pPr>
          </a:lstStyle>
          <a:p>
            <a:r>
              <a:rPr lang="en-US" dirty="0"/>
              <a:t>Click to edit Master title style</a:t>
            </a:r>
            <a:br>
              <a:rPr lang="en-US" dirty="0"/>
            </a:br>
            <a:r>
              <a:rPr lang="en-US" dirty="0"/>
              <a:t>second line</a:t>
            </a:r>
          </a:p>
        </p:txBody>
      </p:sp>
    </p:spTree>
    <p:extLst>
      <p:ext uri="{BB962C8B-B14F-4D97-AF65-F5344CB8AC3E}">
        <p14:creationId xmlns:p14="http://schemas.microsoft.com/office/powerpoint/2010/main" val="14777198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323AB0-AA4C-4E44-9C27-BADE9E0E0FC0}" type="datetimeFigureOut">
              <a:rPr lang="en-US" smtClean="0"/>
              <a:t>5/8/17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47402-2690-DE44-95A0-7390AE6D22C8}" type="slidenum">
              <a:rPr lang="en-US" smtClean="0"/>
              <a:t>‹#›</a:t>
            </a:fld>
            <a:endParaRPr lang="en-US"/>
          </a:p>
        </p:txBody>
      </p:sp>
    </p:spTree>
    <p:extLst>
      <p:ext uri="{BB962C8B-B14F-4D97-AF65-F5344CB8AC3E}">
        <p14:creationId xmlns:p14="http://schemas.microsoft.com/office/powerpoint/2010/main" val="121569148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323AB0-AA4C-4E44-9C27-BADE9E0E0FC0}" type="datetimeFigureOut">
              <a:rPr lang="en-US" smtClean="0"/>
              <a:t>5/8/17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47402-2690-DE44-95A0-7390AE6D22C8}" type="slidenum">
              <a:rPr lang="en-US" smtClean="0"/>
              <a:t>‹#›</a:t>
            </a:fld>
            <a:endParaRPr lang="en-US"/>
          </a:p>
        </p:txBody>
      </p:sp>
    </p:spTree>
    <p:extLst>
      <p:ext uri="{BB962C8B-B14F-4D97-AF65-F5344CB8AC3E}">
        <p14:creationId xmlns:p14="http://schemas.microsoft.com/office/powerpoint/2010/main" val="96730360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5/8/17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6088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Title 1"/>
          <p:cNvSpPr>
            <a:spLocks noGrp="1"/>
          </p:cNvSpPr>
          <p:nvPr>
            <p:ph type="title"/>
          </p:nvPr>
        </p:nvSpPr>
        <p:spPr>
          <a:xfrm>
            <a:off x="2389717" y="5072062"/>
            <a:ext cx="7315200" cy="566738"/>
          </a:xfrm>
        </p:spPr>
        <p:txBody>
          <a:bodyPr anchor="b"/>
          <a:lstStyle>
            <a:lvl1pPr algn="l">
              <a:defRPr sz="2000" b="1">
                <a:solidFill>
                  <a:schemeClr val="tx1">
                    <a:lumMod val="65000"/>
                    <a:lumOff val="35000"/>
                  </a:schemeClr>
                </a:solidFill>
                <a:latin typeface="Arial" pitchFamily="34" charset="0"/>
                <a:cs typeface="Arial" pitchFamily="34" charset="0"/>
              </a:defRPr>
            </a:lvl1pPr>
          </a:lstStyle>
          <a:p>
            <a:r>
              <a:rPr lang="en-US"/>
              <a:t>Click to edit Master title style</a:t>
            </a:r>
            <a:endParaRPr lang="en-US" dirty="0"/>
          </a:p>
        </p:txBody>
      </p:sp>
      <p:sp>
        <p:nvSpPr>
          <p:cNvPr id="9" name="Picture Placeholder 2"/>
          <p:cNvSpPr>
            <a:spLocks noGrp="1"/>
          </p:cNvSpPr>
          <p:nvPr>
            <p:ph type="pic" idx="1"/>
          </p:nvPr>
        </p:nvSpPr>
        <p:spPr>
          <a:xfrm>
            <a:off x="2389717" y="612775"/>
            <a:ext cx="7315200" cy="4340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0" name="Text Placeholder 3"/>
          <p:cNvSpPr>
            <a:spLocks noGrp="1"/>
          </p:cNvSpPr>
          <p:nvPr>
            <p:ph type="body" sz="half" idx="2"/>
          </p:nvPr>
        </p:nvSpPr>
        <p:spPr>
          <a:xfrm>
            <a:off x="2389717" y="5748338"/>
            <a:ext cx="7315200" cy="500062"/>
          </a:xfrm>
        </p:spPr>
        <p:txBody>
          <a:bodyPr>
            <a:normAutofit/>
          </a:bodyPr>
          <a:lstStyle>
            <a:lvl1pPr marL="0" indent="0">
              <a:buNone/>
              <a:defRPr sz="1800">
                <a:solidFill>
                  <a:schemeClr val="accent5">
                    <a:lumMod val="50000"/>
                  </a:schemeClr>
                </a:solidFill>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 name="Date Placeholder 1"/>
          <p:cNvSpPr>
            <a:spLocks noGrp="1"/>
          </p:cNvSpPr>
          <p:nvPr>
            <p:ph type="dt" sz="half" idx="10"/>
          </p:nvPr>
        </p:nvSpPr>
        <p:spPr/>
        <p:txBody>
          <a:bodyPr/>
          <a:lstStyle/>
          <a:p>
            <a:fld id="{B61BEF0D-F0BB-DE4B-95CE-6DB70DBA9567}" type="datetimeFigureOut">
              <a:rPr lang="en-US" smtClean="0"/>
              <a:pPr/>
              <a:t>5/8/17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67274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3166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resentation title slide">
    <p:spTree>
      <p:nvGrpSpPr>
        <p:cNvPr id="1" name=""/>
        <p:cNvGrpSpPr/>
        <p:nvPr/>
      </p:nvGrpSpPr>
      <p:grpSpPr>
        <a:xfrm>
          <a:off x="0" y="0"/>
          <a:ext cx="0" cy="0"/>
          <a:chOff x="0" y="0"/>
          <a:chExt cx="0" cy="0"/>
        </a:xfrm>
      </p:grpSpPr>
      <p:sp>
        <p:nvSpPr>
          <p:cNvPr id="11" name="Text Placeholder 10"/>
          <p:cNvSpPr>
            <a:spLocks noGrp="1"/>
          </p:cNvSpPr>
          <p:nvPr>
            <p:ph type="body" sz="quarter" idx="10" hasCustomPrompt="1"/>
          </p:nvPr>
        </p:nvSpPr>
        <p:spPr>
          <a:xfrm>
            <a:off x="1117600" y="1600200"/>
            <a:ext cx="9855200" cy="3276600"/>
          </a:xfrm>
        </p:spPr>
        <p:txBody>
          <a:bodyPr/>
          <a:lstStyle>
            <a:lvl1pPr>
              <a:buFontTx/>
              <a:buNone/>
              <a:defRPr sz="2800" b="1">
                <a:solidFill>
                  <a:schemeClr val="tx1">
                    <a:lumMod val="65000"/>
                    <a:lumOff val="35000"/>
                  </a:schemeClr>
                </a:solidFill>
                <a:latin typeface="Arial" pitchFamily="34" charset="0"/>
                <a:cs typeface="Arial" pitchFamily="34" charset="0"/>
              </a:defRPr>
            </a:lvl1pPr>
            <a:lvl2pPr>
              <a:buFontTx/>
              <a:buNone/>
              <a:defRPr sz="2400">
                <a:solidFill>
                  <a:schemeClr val="accent5">
                    <a:lumMod val="50000"/>
                  </a:schemeClr>
                </a:solidFill>
                <a:latin typeface="Arial" pitchFamily="34" charset="0"/>
                <a:cs typeface="Arial" pitchFamily="34" charset="0"/>
              </a:defRPr>
            </a:lvl2pPr>
          </a:lstStyle>
          <a:p>
            <a:pPr lvl="0"/>
            <a:r>
              <a:rPr lang="en-US" dirty="0"/>
              <a:t>Presentation Title</a:t>
            </a:r>
          </a:p>
          <a:p>
            <a:pPr lvl="1"/>
            <a:r>
              <a:rPr lang="en-US" dirty="0"/>
              <a:t>Title slide additional text</a:t>
            </a:r>
          </a:p>
        </p:txBody>
      </p:sp>
    </p:spTree>
    <p:extLst>
      <p:ext uri="{BB962C8B-B14F-4D97-AF65-F5344CB8AC3E}">
        <p14:creationId xmlns:p14="http://schemas.microsoft.com/office/powerpoint/2010/main" val="130667783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1123950"/>
            <a:ext cx="9789584"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1219200" y="3429000"/>
            <a:ext cx="9789584"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764988" y="6122895"/>
            <a:ext cx="2844800" cy="259317"/>
          </a:xfrm>
          <a:prstGeom prst="rect">
            <a:avLst/>
          </a:prstGeom>
        </p:spPr>
        <p:txBody>
          <a:bodyPr/>
          <a:lstStyle/>
          <a:p>
            <a:fld id="{4BDF68E2-58F2-4D09-BE8B-E3BD06533059}" type="datetimeFigureOut">
              <a:rPr lang="en-US" smtClean="0"/>
              <a:t>5/8/17</a:t>
            </a:fld>
            <a:endParaRPr lang="en-US" dirty="0"/>
          </a:p>
        </p:txBody>
      </p:sp>
      <p:sp>
        <p:nvSpPr>
          <p:cNvPr id="5" name="Footer Placeholder 4"/>
          <p:cNvSpPr>
            <a:spLocks noGrp="1"/>
          </p:cNvSpPr>
          <p:nvPr>
            <p:ph type="ftr" sz="quarter" idx="11"/>
          </p:nvPr>
        </p:nvSpPr>
        <p:spPr>
          <a:xfrm>
            <a:off x="7518400" y="6122894"/>
            <a:ext cx="3860800" cy="257810"/>
          </a:xfrm>
          <a:prstGeom prst="rect">
            <a:avLst/>
          </a:prstGeom>
        </p:spPr>
        <p:txBody>
          <a:bodyPr/>
          <a:lstStyle/>
          <a:p>
            <a:endParaRPr lang="en-US" dirty="0"/>
          </a:p>
        </p:txBody>
      </p:sp>
      <p:sp>
        <p:nvSpPr>
          <p:cNvPr id="6" name="Slide Number Placeholder 5"/>
          <p:cNvSpPr>
            <a:spLocks noGrp="1"/>
          </p:cNvSpPr>
          <p:nvPr>
            <p:ph type="sldNum" sz="quarter" idx="12"/>
          </p:nvPr>
        </p:nvSpPr>
        <p:spPr>
          <a:xfrm>
            <a:off x="5588000" y="6122895"/>
            <a:ext cx="1016000" cy="271463"/>
          </a:xfrm>
          <a:prstGeom prst="rect">
            <a:avLst/>
          </a:prstGeom>
        </p:spPr>
        <p:txBody>
          <a:bodyPr/>
          <a:lstStyle/>
          <a:p>
            <a:fld id="{D57F1E4F-1CFF-5643-939E-217C01CDF565}" type="slidenum">
              <a:rPr lang="en-US" smtClean="0"/>
              <a:pPr/>
              <a:t>‹#›</a:t>
            </a:fld>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4987" y="5316050"/>
            <a:ext cx="1772366" cy="1048174"/>
          </a:xfrm>
          <a:prstGeom prst="rect">
            <a:avLst/>
          </a:prstGeom>
        </p:spPr>
      </p:pic>
    </p:spTree>
    <p:extLst>
      <p:ext uri="{BB962C8B-B14F-4D97-AF65-F5344CB8AC3E}">
        <p14:creationId xmlns:p14="http://schemas.microsoft.com/office/powerpoint/2010/main" val="53348926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325120" y="6371592"/>
            <a:ext cx="2844800" cy="259317"/>
          </a:xfrm>
          <a:prstGeom prst="rect">
            <a:avLst/>
          </a:prstGeom>
        </p:spPr>
        <p:txBody>
          <a:bodyPr/>
          <a:lstStyle/>
          <a:p>
            <a:fld id="{52647F38-B617-4D2F-AE0A-013F0C4D2C57}" type="datetimeFigureOut">
              <a:rPr lang="en-US" smtClean="0"/>
              <a:t>5/8/17</a:t>
            </a:fld>
            <a:endParaRPr lang="en-US" dirty="0"/>
          </a:p>
        </p:txBody>
      </p:sp>
      <p:sp>
        <p:nvSpPr>
          <p:cNvPr id="5" name="Footer Placeholder 4"/>
          <p:cNvSpPr>
            <a:spLocks noGrp="1"/>
          </p:cNvSpPr>
          <p:nvPr>
            <p:ph type="ftr" sz="quarter" idx="11"/>
          </p:nvPr>
        </p:nvSpPr>
        <p:spPr>
          <a:xfrm>
            <a:off x="7945120" y="6371591"/>
            <a:ext cx="3860800" cy="257810"/>
          </a:xfrm>
          <a:prstGeom prst="rect">
            <a:avLst/>
          </a:prstGeom>
        </p:spPr>
        <p:txBody>
          <a:bodyPr/>
          <a:lstStyle/>
          <a:p>
            <a:endParaRPr lang="en-US" dirty="0"/>
          </a:p>
        </p:txBody>
      </p:sp>
      <p:sp>
        <p:nvSpPr>
          <p:cNvPr id="6" name="Slide Number Placeholder 5"/>
          <p:cNvSpPr>
            <a:spLocks noGrp="1"/>
          </p:cNvSpPr>
          <p:nvPr>
            <p:ph type="sldNum" sz="quarter" idx="12"/>
          </p:nvPr>
        </p:nvSpPr>
        <p:spPr>
          <a:xfrm>
            <a:off x="5588000" y="6356351"/>
            <a:ext cx="1016000" cy="271463"/>
          </a:xfrm>
          <a:prstGeom prst="rect">
            <a:avLst/>
          </a:prstGeom>
        </p:spPr>
        <p:txBody>
          <a:bodyPr/>
          <a:lstStyle/>
          <a:p>
            <a:fld id="{E97799C9-84D9-46D2-A11E-BCF8A720529D}" type="slidenum">
              <a:rPr lang="en-US" smtClean="0"/>
              <a:t>‹#›</a:t>
            </a:fld>
            <a:endParaRPr lang="en-US" dirty="0"/>
          </a:p>
        </p:txBody>
      </p:sp>
    </p:spTree>
    <p:extLst>
      <p:ext uri="{BB962C8B-B14F-4D97-AF65-F5344CB8AC3E}">
        <p14:creationId xmlns:p14="http://schemas.microsoft.com/office/powerpoint/2010/main" val="60980020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4" Type="http://schemas.openxmlformats.org/officeDocument/2006/relationships/theme" Target="../theme/theme2.xml"/><Relationship Id="rId5" Type="http://schemas.openxmlformats.org/officeDocument/2006/relationships/image" Target="../media/image1.jpeg"/><Relationship Id="rId1" Type="http://schemas.openxmlformats.org/officeDocument/2006/relationships/slideLayout" Target="../slideLayouts/slideLayout7.xml"/><Relationship Id="rId2"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20.xml"/><Relationship Id="rId12" Type="http://schemas.openxmlformats.org/officeDocument/2006/relationships/theme" Target="../theme/theme3.xml"/><Relationship Id="rId1" Type="http://schemas.openxmlformats.org/officeDocument/2006/relationships/slideLayout" Target="../slideLayouts/slideLayout10.xml"/><Relationship Id="rId2" Type="http://schemas.openxmlformats.org/officeDocument/2006/relationships/slideLayout" Target="../slideLayouts/slideLayout11.xml"/><Relationship Id="rId3" Type="http://schemas.openxmlformats.org/officeDocument/2006/relationships/slideLayout" Target="../slideLayouts/slideLayout12.xml"/><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31.xml"/><Relationship Id="rId12" Type="http://schemas.openxmlformats.org/officeDocument/2006/relationships/theme" Target="../theme/theme4.xml"/><Relationship Id="rId1" Type="http://schemas.openxmlformats.org/officeDocument/2006/relationships/slideLayout" Target="../slideLayouts/slideLayout21.xml"/><Relationship Id="rId2" Type="http://schemas.openxmlformats.org/officeDocument/2006/relationships/slideLayout" Target="../slideLayouts/slideLayout22.xml"/><Relationship Id="rId3" Type="http://schemas.openxmlformats.org/officeDocument/2006/relationships/slideLayout" Target="../slideLayouts/slideLayout23.xml"/><Relationship Id="rId4" Type="http://schemas.openxmlformats.org/officeDocument/2006/relationships/slideLayout" Target="../slideLayouts/slideLayout24.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 Id="rId9" Type="http://schemas.openxmlformats.org/officeDocument/2006/relationships/slideLayout" Target="../slideLayouts/slideLayout29.xml"/><Relationship Id="rId1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5/8/17</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5082800"/>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descr="titlebanner2.jpg"/>
          <p:cNvPicPr>
            <a:picLocks noChangeAspect="1"/>
          </p:cNvPicPr>
          <p:nvPr/>
        </p:nvPicPr>
        <p:blipFill>
          <a:blip r:embed="rId5" cstate="print"/>
          <a:stretch>
            <a:fillRect/>
          </a:stretch>
        </p:blipFill>
        <p:spPr>
          <a:xfrm>
            <a:off x="0" y="0"/>
            <a:ext cx="12192000" cy="6858000"/>
          </a:xfrm>
          <a:prstGeom prst="rect">
            <a:avLst/>
          </a:prstGeom>
        </p:spPr>
      </p:pic>
    </p:spTree>
    <p:extLst>
      <p:ext uri="{BB962C8B-B14F-4D97-AF65-F5344CB8AC3E}">
        <p14:creationId xmlns:p14="http://schemas.microsoft.com/office/powerpoint/2010/main" val="922678237"/>
      </p:ext>
    </p:extLst>
  </p:cSld>
  <p:clrMap bg1="lt1" tx1="dk1" bg2="lt2" tx2="dk2" accent1="accent1" accent2="accent2" accent3="accent3" accent4="accent4" accent5="accent5" accent6="accent6" hlink="hlink" folHlink="folHlink"/>
  <p:sldLayoutIdLst>
    <p:sldLayoutId id="2147483678" r:id="rId1"/>
    <p:sldLayoutId id="2147483761" r:id="rId2"/>
    <p:sldLayoutId id="2147483762"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DEDA32-392C-C444-9E0D-4A715E62D34F}" type="datetimeFigureOut">
              <a:rPr lang="en-US" smtClean="0"/>
              <a:t>5/8/17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564C4F-3A0F-0D4C-961C-0DA96ACFA32E}" type="slidenum">
              <a:rPr lang="en-US" smtClean="0"/>
              <a:t>‹#›</a:t>
            </a:fld>
            <a:endParaRPr lang="en-US"/>
          </a:p>
        </p:txBody>
      </p:sp>
    </p:spTree>
    <p:extLst>
      <p:ext uri="{BB962C8B-B14F-4D97-AF65-F5344CB8AC3E}">
        <p14:creationId xmlns:p14="http://schemas.microsoft.com/office/powerpoint/2010/main" val="1020548673"/>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323AB0-AA4C-4E44-9C27-BADE9E0E0FC0}" type="datetimeFigureOut">
              <a:rPr lang="en-US" smtClean="0"/>
              <a:t>5/8/17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447402-2690-DE44-95A0-7390AE6D22C8}" type="slidenum">
              <a:rPr lang="en-US" smtClean="0"/>
              <a:t>‹#›</a:t>
            </a:fld>
            <a:endParaRPr lang="en-US"/>
          </a:p>
        </p:txBody>
      </p:sp>
    </p:spTree>
    <p:extLst>
      <p:ext uri="{BB962C8B-B14F-4D97-AF65-F5344CB8AC3E}">
        <p14:creationId xmlns:p14="http://schemas.microsoft.com/office/powerpoint/2010/main" val="1438545619"/>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hyperlink" Target="http://www.nist.gov/pqcrypto" TargetMode="External"/><Relationship Id="rId1" Type="http://schemas.openxmlformats.org/officeDocument/2006/relationships/slideLayout" Target="../slideLayouts/slideLayout9.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33353" y="1539433"/>
            <a:ext cx="9143999" cy="2495159"/>
          </a:xfrm>
        </p:spPr>
        <p:txBody>
          <a:bodyPr>
            <a:normAutofit fontScale="90000"/>
          </a:bodyPr>
          <a:lstStyle/>
          <a:p>
            <a:pPr algn="r"/>
            <a:r>
              <a:rPr lang="en-US" sz="4900" dirty="0">
                <a:latin typeface="Calisto MT" charset="0"/>
                <a:ea typeface="Calisto MT" charset="0"/>
                <a:cs typeface="Calisto MT" charset="0"/>
              </a:rPr>
              <a:t>NIST </a:t>
            </a:r>
            <a:r>
              <a:rPr lang="en-US" sz="4900" smtClean="0">
                <a:latin typeface="Calisto MT" charset="0"/>
                <a:ea typeface="Calisto MT" charset="0"/>
                <a:cs typeface="Calisto MT" charset="0"/>
              </a:rPr>
              <a:t>PQC Standardization</a:t>
            </a:r>
            <a:r>
              <a:rPr lang="en-US" sz="4400" smtClean="0">
                <a:latin typeface="Calisto MT" charset="0"/>
                <a:ea typeface="Calisto MT" charset="0"/>
                <a:cs typeface="Calisto MT" charset="0"/>
              </a:rPr>
              <a:t/>
            </a:r>
            <a:br>
              <a:rPr lang="en-US" sz="4400" smtClean="0">
                <a:latin typeface="Calisto MT" charset="0"/>
                <a:ea typeface="Calisto MT" charset="0"/>
                <a:cs typeface="Calisto MT" charset="0"/>
              </a:rPr>
            </a:br>
            <a:r>
              <a:rPr lang="en-US" sz="9600" b="1" smtClean="0">
                <a:latin typeface="Calisto MT" charset="0"/>
                <a:ea typeface="Calisto MT" charset="0"/>
                <a:cs typeface="Calisto MT" charset="0"/>
              </a:rPr>
              <a:t> </a:t>
            </a:r>
            <a:r>
              <a:rPr lang="en-US" sz="3600" b="1" dirty="0">
                <a:latin typeface="Calisto MT" charset="0"/>
                <a:ea typeface="Calisto MT" charset="0"/>
                <a:cs typeface="Calisto MT" charset="0"/>
              </a:rPr>
              <a:t>⎼ </a:t>
            </a:r>
            <a:r>
              <a:rPr lang="en-US" sz="3600" dirty="0">
                <a:latin typeface="Calisto MT" charset="0"/>
                <a:ea typeface="Calisto MT" charset="0"/>
                <a:cs typeface="Calisto MT" charset="0"/>
              </a:rPr>
              <a:t>Process, Issues and Strategies </a:t>
            </a:r>
            <a:r>
              <a:rPr lang="en-US" sz="3600" b="1" dirty="0">
                <a:latin typeface="Calisto MT" charset="0"/>
                <a:ea typeface="Calisto MT" charset="0"/>
                <a:cs typeface="Calisto MT" charset="0"/>
              </a:rPr>
              <a:t/>
            </a:r>
            <a:br>
              <a:rPr lang="en-US" sz="3600" b="1" dirty="0">
                <a:latin typeface="Calisto MT" charset="0"/>
                <a:ea typeface="Calisto MT" charset="0"/>
                <a:cs typeface="Calisto MT" charset="0"/>
              </a:rPr>
            </a:br>
            <a:endParaRPr lang="en-US" sz="3600" dirty="0">
              <a:latin typeface="Calisto MT" charset="0"/>
              <a:ea typeface="Calisto MT" charset="0"/>
              <a:cs typeface="Calisto MT" charset="0"/>
            </a:endParaRPr>
          </a:p>
        </p:txBody>
      </p:sp>
      <p:sp>
        <p:nvSpPr>
          <p:cNvPr id="3" name="Subtitle 2"/>
          <p:cNvSpPr>
            <a:spLocks noGrp="1"/>
          </p:cNvSpPr>
          <p:nvPr>
            <p:ph type="subTitle" idx="1"/>
          </p:nvPr>
        </p:nvSpPr>
        <p:spPr>
          <a:xfrm>
            <a:off x="1600200" y="4419601"/>
            <a:ext cx="8839198" cy="1215389"/>
          </a:xfrm>
        </p:spPr>
        <p:txBody>
          <a:bodyPr>
            <a:noAutofit/>
          </a:bodyPr>
          <a:lstStyle/>
          <a:p>
            <a:r>
              <a:rPr lang="en-US" sz="2400" dirty="0">
                <a:solidFill>
                  <a:schemeClr val="tx1">
                    <a:lumMod val="95000"/>
                    <a:lumOff val="5000"/>
                  </a:schemeClr>
                </a:solidFill>
                <a:latin typeface="Calisto MT" charset="0"/>
                <a:ea typeface="Calisto MT" charset="0"/>
                <a:cs typeface="Calisto MT" charset="0"/>
              </a:rPr>
              <a:t>Lily </a:t>
            </a:r>
            <a:r>
              <a:rPr lang="en-US" sz="2400" dirty="0" smtClean="0">
                <a:solidFill>
                  <a:schemeClr val="tx1">
                    <a:lumMod val="95000"/>
                    <a:lumOff val="5000"/>
                  </a:schemeClr>
                </a:solidFill>
                <a:latin typeface="Calisto MT" charset="0"/>
                <a:ea typeface="Calisto MT" charset="0"/>
                <a:cs typeface="Calisto MT" charset="0"/>
              </a:rPr>
              <a:t>Chen</a:t>
            </a:r>
            <a:endParaRPr lang="en-US" sz="2400" dirty="0">
              <a:solidFill>
                <a:schemeClr val="tx1">
                  <a:lumMod val="95000"/>
                  <a:lumOff val="5000"/>
                </a:schemeClr>
              </a:solidFill>
              <a:latin typeface="Calisto MT" charset="0"/>
              <a:ea typeface="Calisto MT" charset="0"/>
              <a:cs typeface="Calisto MT" charset="0"/>
            </a:endParaRPr>
          </a:p>
          <a:p>
            <a:r>
              <a:rPr lang="en-US" sz="2400" dirty="0">
                <a:solidFill>
                  <a:schemeClr val="tx1">
                    <a:lumMod val="95000"/>
                    <a:lumOff val="5000"/>
                  </a:schemeClr>
                </a:solidFill>
                <a:latin typeface="Calisto MT" charset="0"/>
                <a:ea typeface="Calisto MT" charset="0"/>
                <a:cs typeface="Calisto MT" charset="0"/>
              </a:rPr>
              <a:t>NIST,  </a:t>
            </a:r>
            <a:r>
              <a:rPr lang="en-US" sz="2400" dirty="0" smtClean="0">
                <a:solidFill>
                  <a:schemeClr val="tx1">
                    <a:lumMod val="95000"/>
                    <a:lumOff val="5000"/>
                  </a:schemeClr>
                </a:solidFill>
                <a:latin typeface="Calisto MT" charset="0"/>
                <a:ea typeface="Calisto MT" charset="0"/>
                <a:cs typeface="Calisto MT" charset="0"/>
              </a:rPr>
              <a:t>USA</a:t>
            </a:r>
          </a:p>
          <a:p>
            <a:r>
              <a:rPr lang="en-US" sz="2400" dirty="0" smtClean="0">
                <a:solidFill>
                  <a:schemeClr val="tx1">
                    <a:lumMod val="95000"/>
                    <a:lumOff val="5000"/>
                  </a:schemeClr>
                </a:solidFill>
                <a:latin typeface="Calisto MT" charset="0"/>
                <a:ea typeface="Calisto MT" charset="0"/>
                <a:cs typeface="Calisto MT" charset="0"/>
              </a:rPr>
              <a:t>March 22, 2017</a:t>
            </a:r>
            <a:endParaRPr lang="en-US" sz="2400" dirty="0">
              <a:solidFill>
                <a:schemeClr val="tx1">
                  <a:lumMod val="95000"/>
                  <a:lumOff val="5000"/>
                </a:schemeClr>
              </a:solidFill>
              <a:latin typeface="Calisto MT" charset="0"/>
              <a:ea typeface="Calisto MT" charset="0"/>
              <a:cs typeface="Calisto MT" charset="0"/>
            </a:endParaRPr>
          </a:p>
        </p:txBody>
      </p:sp>
      <p:sp>
        <p:nvSpPr>
          <p:cNvPr id="4" name="Title 1"/>
          <p:cNvSpPr txBox="1">
            <a:spLocks/>
          </p:cNvSpPr>
          <p:nvPr/>
        </p:nvSpPr>
        <p:spPr>
          <a:xfrm>
            <a:off x="971308" y="4034592"/>
            <a:ext cx="9143999" cy="770018"/>
          </a:xfrm>
          <a:prstGeom prst="rect">
            <a:avLst/>
          </a:prstGeom>
        </p:spPr>
        <p:txBody>
          <a:bodyPr vert="horz" lIns="91440" tIns="45720" rIns="91440" bIns="45720" rtlCol="0" anchor="b" anchorCtr="0">
            <a:normAutofit fontScale="25000" lnSpcReduction="20000"/>
          </a:bodyPr>
          <a:lstStyle>
            <a:lvl1pPr algn="ctr" defTabSz="914400" rtl="0" eaLnBrk="1" latinLnBrk="0" hangingPunct="1">
              <a:spcBef>
                <a:spcPct val="0"/>
              </a:spcBef>
              <a:buNone/>
              <a:defRPr sz="5400" kern="1200">
                <a:solidFill>
                  <a:schemeClr val="tx1">
                    <a:lumMod val="75000"/>
                    <a:lumOff val="25000"/>
                  </a:schemeClr>
                </a:solidFill>
                <a:latin typeface="+mj-lt"/>
                <a:ea typeface="+mj-ea"/>
                <a:cs typeface="+mj-cs"/>
              </a:defRPr>
            </a:lvl1pPr>
          </a:lstStyle>
          <a:p>
            <a:pPr algn="r"/>
            <a:r>
              <a:rPr lang="en-US" b="1" smtClean="0"/>
              <a:t/>
            </a:r>
            <a:br>
              <a:rPr lang="en-US" b="1" smtClean="0"/>
            </a:br>
            <a:endParaRPr lang="en-US" sz="12800" dirty="0">
              <a:latin typeface="Calisto MT" charset="0"/>
              <a:ea typeface="Calisto MT" charset="0"/>
              <a:cs typeface="Calisto MT" charset="0"/>
            </a:endParaRPr>
          </a:p>
        </p:txBody>
      </p:sp>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564" y="726051"/>
            <a:ext cx="10972800" cy="1143000"/>
          </a:xfrm>
        </p:spPr>
        <p:txBody>
          <a:bodyPr/>
          <a:lstStyle/>
          <a:p>
            <a:r>
              <a:rPr lang="en-US" dirty="0">
                <a:latin typeface="Calisto MT" charset="0"/>
                <a:ea typeface="Calisto MT" charset="0"/>
                <a:cs typeface="Calisto MT" charset="0"/>
              </a:rPr>
              <a:t>Classical Security</a:t>
            </a:r>
          </a:p>
        </p:txBody>
      </p:sp>
      <p:sp>
        <p:nvSpPr>
          <p:cNvPr id="4" name="Content Placeholder 2"/>
          <p:cNvSpPr txBox="1">
            <a:spLocks/>
          </p:cNvSpPr>
          <p:nvPr/>
        </p:nvSpPr>
        <p:spPr>
          <a:xfrm>
            <a:off x="868680" y="2187614"/>
            <a:ext cx="10553701" cy="4098885"/>
          </a:xfrm>
          <a:prstGeom prst="rect">
            <a:avLst/>
          </a:prstGeom>
        </p:spPr>
        <p:txBody>
          <a:bodyPr vert="horz" lIns="91440" tIns="45720" rIns="91440" bIns="45720" rtlCol="0">
            <a:normAutofit/>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400" dirty="0">
                <a:latin typeface="Calisto MT" charset="0"/>
                <a:ea typeface="Calisto MT" charset="0"/>
                <a:cs typeface="Calisto MT" charset="0"/>
              </a:rPr>
              <a:t>Science for assessing classical security is better developed than that for assessing quantum security</a:t>
            </a:r>
          </a:p>
          <a:p>
            <a:r>
              <a:rPr lang="en-US" sz="2400" dirty="0">
                <a:latin typeface="Calisto MT" charset="0"/>
                <a:ea typeface="Calisto MT" charset="0"/>
                <a:cs typeface="Calisto MT" charset="0"/>
              </a:rPr>
              <a:t>The most effective and practical attacks may be classical attacks, even if quantum attacks work better “on paper”</a:t>
            </a:r>
          </a:p>
          <a:p>
            <a:r>
              <a:rPr lang="en-US" sz="2400" dirty="0">
                <a:latin typeface="Calisto MT" charset="0"/>
                <a:ea typeface="Calisto MT" charset="0"/>
                <a:cs typeface="Calisto MT" charset="0"/>
              </a:rPr>
              <a:t>Classical cryptanalysis can improve our understanding of the structure underlying the primitive, which is also the basis for quantum cryptanalysis</a:t>
            </a:r>
          </a:p>
          <a:p>
            <a:r>
              <a:rPr lang="en-US" sz="2400" dirty="0">
                <a:latin typeface="Calisto MT" charset="0"/>
                <a:ea typeface="Calisto MT" charset="0"/>
                <a:cs typeface="Calisto MT" charset="0"/>
              </a:rPr>
              <a:t>Submitters should at least share their understanding of classical security of the proposal(s)</a:t>
            </a:r>
          </a:p>
        </p:txBody>
      </p:sp>
    </p:spTree>
    <p:extLst>
      <p:ext uri="{BB962C8B-B14F-4D97-AF65-F5344CB8AC3E}">
        <p14:creationId xmlns:p14="http://schemas.microsoft.com/office/powerpoint/2010/main" val="286745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3934" y="818649"/>
            <a:ext cx="10972800" cy="1143000"/>
          </a:xfrm>
        </p:spPr>
        <p:txBody>
          <a:bodyPr/>
          <a:lstStyle/>
          <a:p>
            <a:r>
              <a:rPr lang="en-US" dirty="0">
                <a:latin typeface="Calisto MT" charset="0"/>
                <a:ea typeface="Calisto MT" charset="0"/>
                <a:cs typeface="Calisto MT" charset="0"/>
              </a:rPr>
              <a:t>Quantum Security </a:t>
            </a:r>
          </a:p>
        </p:txBody>
      </p:sp>
      <p:sp>
        <p:nvSpPr>
          <p:cNvPr id="4" name="Content Placeholder 2"/>
          <p:cNvSpPr txBox="1">
            <a:spLocks/>
          </p:cNvSpPr>
          <p:nvPr/>
        </p:nvSpPr>
        <p:spPr>
          <a:xfrm>
            <a:off x="938129" y="2083442"/>
            <a:ext cx="10553701" cy="4098885"/>
          </a:xfrm>
          <a:prstGeom prst="rect">
            <a:avLst/>
          </a:prstGeom>
        </p:spPr>
        <p:txBody>
          <a:bodyPr vert="horz" lIns="91440" tIns="45720" rIns="91440" bIns="45720" rtlCol="0">
            <a:normAutofit/>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000" dirty="0">
                <a:latin typeface="Calisto MT" charset="0"/>
                <a:ea typeface="Calisto MT" charset="0"/>
                <a:cs typeface="Calisto MT" charset="0"/>
              </a:rPr>
              <a:t>Quantum security levels specified in the draft requirements and evaluation criteria received many comments</a:t>
            </a:r>
          </a:p>
          <a:p>
            <a:r>
              <a:rPr lang="en-US" sz="2000" dirty="0">
                <a:latin typeface="Calisto MT" charset="0"/>
                <a:ea typeface="Calisto MT" charset="0"/>
                <a:cs typeface="Calisto MT" charset="0"/>
              </a:rPr>
              <a:t>Comments were inconsistent or even controversial</a:t>
            </a:r>
          </a:p>
          <a:p>
            <a:r>
              <a:rPr lang="en-US" sz="2000" dirty="0">
                <a:latin typeface="Calisto MT" charset="0"/>
                <a:ea typeface="Calisto MT" charset="0"/>
                <a:cs typeface="Calisto MT" charset="0"/>
              </a:rPr>
              <a:t>Uncertainties on quantum security</a:t>
            </a:r>
          </a:p>
          <a:p>
            <a:pPr lvl="1"/>
            <a:r>
              <a:rPr lang="en-US" sz="1800" dirty="0">
                <a:latin typeface="Calisto MT" charset="0"/>
                <a:ea typeface="Calisto MT" charset="0"/>
                <a:cs typeface="Calisto MT" charset="0"/>
              </a:rPr>
              <a:t>The possibility that new quantum algorithms will be discovered, leading to new attacks </a:t>
            </a:r>
          </a:p>
          <a:p>
            <a:pPr lvl="1"/>
            <a:r>
              <a:rPr lang="en-US" sz="1800" dirty="0">
                <a:latin typeface="Calisto MT" charset="0"/>
                <a:ea typeface="Calisto MT" charset="0"/>
                <a:cs typeface="Calisto MT" charset="0"/>
              </a:rPr>
              <a:t>The performance characteristics of future quantum computers, such as their cost, speed and memory size</a:t>
            </a:r>
          </a:p>
          <a:p>
            <a:r>
              <a:rPr lang="en-US" sz="2000" dirty="0">
                <a:latin typeface="Calisto MT" charset="0"/>
                <a:ea typeface="Calisto MT" charset="0"/>
                <a:cs typeface="Calisto MT" charset="0"/>
              </a:rPr>
              <a:t>Concerns on hurting performance to satisfy the security levels</a:t>
            </a:r>
          </a:p>
        </p:txBody>
      </p:sp>
    </p:spTree>
    <p:extLst>
      <p:ext uri="{BB962C8B-B14F-4D97-AF65-F5344CB8AC3E}">
        <p14:creationId xmlns:p14="http://schemas.microsoft.com/office/powerpoint/2010/main" val="1728060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554" y="594361"/>
            <a:ext cx="10972800" cy="1143000"/>
          </a:xfrm>
        </p:spPr>
        <p:txBody>
          <a:bodyPr>
            <a:normAutofit/>
          </a:bodyPr>
          <a:lstStyle/>
          <a:p>
            <a:r>
              <a:rPr lang="en-US" dirty="0">
                <a:latin typeface="Calisto MT" charset="0"/>
                <a:ea typeface="Calisto MT" charset="0"/>
                <a:cs typeface="Calisto MT" charset="0"/>
              </a:rPr>
              <a:t>Target Security Levels (in Final CFP)</a:t>
            </a:r>
          </a:p>
        </p:txBody>
      </p:sp>
      <p:graphicFrame>
        <p:nvGraphicFramePr>
          <p:cNvPr id="4" name="Table 3"/>
          <p:cNvGraphicFramePr>
            <a:graphicFrameLocks noGrp="1"/>
          </p:cNvGraphicFramePr>
          <p:nvPr>
            <p:extLst>
              <p:ext uri="{D42A27DB-BD31-4B8C-83A1-F6EECF244321}">
                <p14:modId xmlns:p14="http://schemas.microsoft.com/office/powerpoint/2010/main" val="332290459"/>
              </p:ext>
            </p:extLst>
          </p:nvPr>
        </p:nvGraphicFramePr>
        <p:xfrm>
          <a:off x="1098582" y="4136020"/>
          <a:ext cx="9770046" cy="2225040"/>
        </p:xfrm>
        <a:graphic>
          <a:graphicData uri="http://schemas.openxmlformats.org/drawingml/2006/table">
            <a:tbl>
              <a:tblPr firstRow="1" bandRow="1">
                <a:tableStyleId>{5C22544A-7EE6-4342-B048-85BDC9FD1C3A}</a:tableStyleId>
              </a:tblPr>
              <a:tblGrid>
                <a:gridCol w="1007798">
                  <a:extLst>
                    <a:ext uri="{9D8B030D-6E8A-4147-A177-3AD203B41FA5}">
                      <a16:colId xmlns="" xmlns:a16="http://schemas.microsoft.com/office/drawing/2014/main" val="453178185"/>
                    </a:ext>
                  </a:extLst>
                </a:gridCol>
                <a:gridCol w="8762248">
                  <a:extLst>
                    <a:ext uri="{9D8B030D-6E8A-4147-A177-3AD203B41FA5}">
                      <a16:colId xmlns="" xmlns:a16="http://schemas.microsoft.com/office/drawing/2014/main" val="4028195574"/>
                    </a:ext>
                  </a:extLst>
                </a:gridCol>
              </a:tblGrid>
              <a:tr h="370840">
                <a:tc>
                  <a:txBody>
                    <a:bodyPr/>
                    <a:lstStyle/>
                    <a:p>
                      <a:endParaRPr lang="en-US"/>
                    </a:p>
                  </a:txBody>
                  <a:tcPr/>
                </a:tc>
                <a:tc>
                  <a:txBody>
                    <a:bodyPr/>
                    <a:lstStyle/>
                    <a:p>
                      <a:pPr algn="ctr"/>
                      <a:r>
                        <a:rPr lang="en-US" dirty="0">
                          <a:latin typeface="Calisto MT" charset="0"/>
                          <a:ea typeface="Calisto MT" charset="0"/>
                          <a:cs typeface="Calisto MT" charset="0"/>
                        </a:rPr>
                        <a:t>Security</a:t>
                      </a:r>
                      <a:r>
                        <a:rPr lang="en-US" baseline="0" dirty="0">
                          <a:latin typeface="Calisto MT" charset="0"/>
                          <a:ea typeface="Calisto MT" charset="0"/>
                          <a:cs typeface="Calisto MT" charset="0"/>
                        </a:rPr>
                        <a:t> Description</a:t>
                      </a:r>
                      <a:endParaRPr lang="en-US" dirty="0">
                        <a:latin typeface="Calisto MT" charset="0"/>
                        <a:ea typeface="Calisto MT" charset="0"/>
                        <a:cs typeface="Calisto MT" charset="0"/>
                      </a:endParaRPr>
                    </a:p>
                  </a:txBody>
                  <a:tcPr/>
                </a:tc>
                <a:extLst>
                  <a:ext uri="{0D108BD9-81ED-4DB2-BD59-A6C34878D82A}">
                    <a16:rowId xmlns="" xmlns:a16="http://schemas.microsoft.com/office/drawing/2014/main" val="3270265095"/>
                  </a:ext>
                </a:extLst>
              </a:tr>
              <a:tr h="370840">
                <a:tc>
                  <a:txBody>
                    <a:bodyPr/>
                    <a:lstStyle/>
                    <a:p>
                      <a:r>
                        <a:rPr lang="en-US" sz="1600" dirty="0">
                          <a:latin typeface="Calisto MT" charset="0"/>
                          <a:ea typeface="Calisto MT" charset="0"/>
                          <a:cs typeface="Calisto MT" charset="0"/>
                        </a:rPr>
                        <a:t>I</a:t>
                      </a:r>
                    </a:p>
                  </a:txBody>
                  <a:tcPr/>
                </a:tc>
                <a:tc>
                  <a:txBody>
                    <a:bodyPr/>
                    <a:lstStyle/>
                    <a:p>
                      <a:r>
                        <a:rPr lang="en-US" sz="1600" dirty="0">
                          <a:latin typeface="Calisto MT" charset="0"/>
                          <a:ea typeface="Calisto MT" charset="0"/>
                          <a:cs typeface="Calisto MT" charset="0"/>
                        </a:rPr>
                        <a:t>At</a:t>
                      </a:r>
                      <a:r>
                        <a:rPr lang="en-US" sz="1600" baseline="0" dirty="0">
                          <a:latin typeface="Calisto MT" charset="0"/>
                          <a:ea typeface="Calisto MT" charset="0"/>
                          <a:cs typeface="Calisto MT" charset="0"/>
                        </a:rPr>
                        <a:t> least as hard to break as AES128   (exhaustive key search)</a:t>
                      </a:r>
                      <a:endParaRPr lang="en-US" sz="1600" dirty="0">
                        <a:latin typeface="Calisto MT" charset="0"/>
                        <a:ea typeface="Calisto MT" charset="0"/>
                        <a:cs typeface="Calisto MT" charset="0"/>
                      </a:endParaRPr>
                    </a:p>
                  </a:txBody>
                  <a:tcPr/>
                </a:tc>
                <a:extLst>
                  <a:ext uri="{0D108BD9-81ED-4DB2-BD59-A6C34878D82A}">
                    <a16:rowId xmlns="" xmlns:a16="http://schemas.microsoft.com/office/drawing/2014/main" val="3473665551"/>
                  </a:ext>
                </a:extLst>
              </a:tr>
              <a:tr h="370840">
                <a:tc>
                  <a:txBody>
                    <a:bodyPr/>
                    <a:lstStyle/>
                    <a:p>
                      <a:r>
                        <a:rPr lang="en-US" sz="1600">
                          <a:latin typeface="Calisto MT" charset="0"/>
                          <a:ea typeface="Calisto MT" charset="0"/>
                          <a:cs typeface="Calisto MT" charset="0"/>
                        </a:rPr>
                        <a:t>II</a:t>
                      </a:r>
                    </a:p>
                  </a:txBody>
                  <a:tcPr/>
                </a:tc>
                <a:tc>
                  <a:txBody>
                    <a:bodyPr/>
                    <a:lstStyle/>
                    <a:p>
                      <a:r>
                        <a:rPr lang="en-US" sz="1600" dirty="0">
                          <a:latin typeface="Calisto MT" charset="0"/>
                          <a:ea typeface="Calisto MT" charset="0"/>
                          <a:cs typeface="Calisto MT" charset="0"/>
                        </a:rPr>
                        <a:t>At least as hard to break as SHA256   (collision search)</a:t>
                      </a:r>
                    </a:p>
                  </a:txBody>
                  <a:tcPr/>
                </a:tc>
                <a:extLst>
                  <a:ext uri="{0D108BD9-81ED-4DB2-BD59-A6C34878D82A}">
                    <a16:rowId xmlns="" xmlns:a16="http://schemas.microsoft.com/office/drawing/2014/main" val="2582847432"/>
                  </a:ext>
                </a:extLst>
              </a:tr>
              <a:tr h="370840">
                <a:tc>
                  <a:txBody>
                    <a:bodyPr/>
                    <a:lstStyle/>
                    <a:p>
                      <a:r>
                        <a:rPr lang="en-US" sz="1600">
                          <a:latin typeface="Calisto MT" charset="0"/>
                          <a:ea typeface="Calisto MT" charset="0"/>
                          <a:cs typeface="Calisto MT" charset="0"/>
                        </a:rPr>
                        <a:t>III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latin typeface="Calisto MT" charset="0"/>
                          <a:ea typeface="Calisto MT" charset="0"/>
                          <a:cs typeface="Calisto MT" charset="0"/>
                        </a:rPr>
                        <a:t>At</a:t>
                      </a:r>
                      <a:r>
                        <a:rPr lang="en-US" sz="1600" baseline="0" dirty="0">
                          <a:latin typeface="Calisto MT" charset="0"/>
                          <a:ea typeface="Calisto MT" charset="0"/>
                          <a:cs typeface="Calisto MT" charset="0"/>
                        </a:rPr>
                        <a:t> least as hard to break as AES192    (exhaustive key search)</a:t>
                      </a:r>
                      <a:endParaRPr lang="en-US" sz="1600" dirty="0">
                        <a:latin typeface="Calisto MT" charset="0"/>
                        <a:ea typeface="Calisto MT" charset="0"/>
                        <a:cs typeface="Calisto MT" charset="0"/>
                      </a:endParaRPr>
                    </a:p>
                  </a:txBody>
                  <a:tcPr/>
                </a:tc>
                <a:extLst>
                  <a:ext uri="{0D108BD9-81ED-4DB2-BD59-A6C34878D82A}">
                    <a16:rowId xmlns="" xmlns:a16="http://schemas.microsoft.com/office/drawing/2014/main" val="842454230"/>
                  </a:ext>
                </a:extLst>
              </a:tr>
              <a:tr h="370840">
                <a:tc>
                  <a:txBody>
                    <a:bodyPr/>
                    <a:lstStyle/>
                    <a:p>
                      <a:r>
                        <a:rPr lang="en-US" sz="1600">
                          <a:latin typeface="Calisto MT" charset="0"/>
                          <a:ea typeface="Calisto MT" charset="0"/>
                          <a:cs typeface="Calisto MT" charset="0"/>
                        </a:rPr>
                        <a:t>IV</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latin typeface="Calisto MT" charset="0"/>
                          <a:ea typeface="Calisto MT" charset="0"/>
                          <a:cs typeface="Calisto MT" charset="0"/>
                        </a:rPr>
                        <a:t>At least as hard to break as SHA384    (collision search)</a:t>
                      </a:r>
                    </a:p>
                  </a:txBody>
                  <a:tcPr/>
                </a:tc>
                <a:extLst>
                  <a:ext uri="{0D108BD9-81ED-4DB2-BD59-A6C34878D82A}">
                    <a16:rowId xmlns="" xmlns:a16="http://schemas.microsoft.com/office/drawing/2014/main" val="846589921"/>
                  </a:ext>
                </a:extLst>
              </a:tr>
              <a:tr h="370840">
                <a:tc>
                  <a:txBody>
                    <a:bodyPr/>
                    <a:lstStyle/>
                    <a:p>
                      <a:r>
                        <a:rPr lang="en-US" sz="1600">
                          <a:latin typeface="Calisto MT" charset="0"/>
                          <a:ea typeface="Calisto MT" charset="0"/>
                          <a:cs typeface="Calisto MT" charset="0"/>
                        </a:rPr>
                        <a:t>V</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latin typeface="Calisto MT" charset="0"/>
                          <a:ea typeface="Calisto MT" charset="0"/>
                          <a:cs typeface="Calisto MT" charset="0"/>
                        </a:rPr>
                        <a:t>At</a:t>
                      </a:r>
                      <a:r>
                        <a:rPr lang="en-US" sz="1600" baseline="0" dirty="0">
                          <a:latin typeface="Calisto MT" charset="0"/>
                          <a:ea typeface="Calisto MT" charset="0"/>
                          <a:cs typeface="Calisto MT" charset="0"/>
                        </a:rPr>
                        <a:t> least as hard to break as AES256    (exhaustive key search)</a:t>
                      </a:r>
                      <a:endParaRPr lang="en-US" sz="1600" dirty="0">
                        <a:latin typeface="Calisto MT" charset="0"/>
                        <a:ea typeface="Calisto MT" charset="0"/>
                        <a:cs typeface="Calisto MT" charset="0"/>
                      </a:endParaRPr>
                    </a:p>
                  </a:txBody>
                  <a:tcPr/>
                </a:tc>
                <a:extLst>
                  <a:ext uri="{0D108BD9-81ED-4DB2-BD59-A6C34878D82A}">
                    <a16:rowId xmlns="" xmlns:a16="http://schemas.microsoft.com/office/drawing/2014/main" val="4127154546"/>
                  </a:ext>
                </a:extLst>
              </a:tr>
            </a:tbl>
          </a:graphicData>
        </a:graphic>
      </p:graphicFrame>
      <p:sp>
        <p:nvSpPr>
          <p:cNvPr id="5" name="Content Placeholder 2"/>
          <p:cNvSpPr txBox="1">
            <a:spLocks/>
          </p:cNvSpPr>
          <p:nvPr/>
        </p:nvSpPr>
        <p:spPr>
          <a:xfrm>
            <a:off x="866653" y="1737361"/>
            <a:ext cx="10553701" cy="1990847"/>
          </a:xfrm>
          <a:prstGeom prst="rect">
            <a:avLst/>
          </a:prstGeom>
        </p:spPr>
        <p:txBody>
          <a:bodyPr vert="horz" lIns="91440" tIns="45720" rIns="91440" bIns="45720" rtlCol="0">
            <a:noAutofit/>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1800" dirty="0">
                <a:latin typeface="Calisto MT" charset="0"/>
                <a:ea typeface="Calisto MT" charset="0"/>
                <a:cs typeface="Calisto MT" charset="0"/>
              </a:rPr>
              <a:t>Computational resources should be measured using a variety of metrics</a:t>
            </a:r>
          </a:p>
          <a:p>
            <a:pPr lvl="1"/>
            <a:r>
              <a:rPr lang="en-US" dirty="0">
                <a:latin typeface="Calisto MT" charset="0"/>
                <a:ea typeface="Calisto MT" charset="0"/>
                <a:cs typeface="Calisto MT" charset="0"/>
              </a:rPr>
              <a:t>Number of classical elementary operations, quantum circuit size, etc.</a:t>
            </a:r>
          </a:p>
          <a:p>
            <a:pPr lvl="1"/>
            <a:r>
              <a:rPr lang="en-US" dirty="0">
                <a:latin typeface="Calisto MT" charset="0"/>
                <a:ea typeface="Calisto MT" charset="0"/>
                <a:cs typeface="Calisto MT" charset="0"/>
              </a:rPr>
              <a:t>Should consider realistic limitations on circuit depth (e.g. 2</a:t>
            </a:r>
            <a:r>
              <a:rPr lang="en-US" baseline="30000" dirty="0">
                <a:latin typeface="Calisto MT" charset="0"/>
                <a:ea typeface="Calisto MT" charset="0"/>
                <a:cs typeface="Calisto MT" charset="0"/>
              </a:rPr>
              <a:t>40</a:t>
            </a:r>
            <a:r>
              <a:rPr lang="en-US" dirty="0">
                <a:latin typeface="Calisto MT" charset="0"/>
                <a:ea typeface="Calisto MT" charset="0"/>
                <a:cs typeface="Calisto MT" charset="0"/>
              </a:rPr>
              <a:t> to 2</a:t>
            </a:r>
            <a:r>
              <a:rPr lang="en-US" baseline="30000" dirty="0">
                <a:latin typeface="Calisto MT" charset="0"/>
                <a:ea typeface="Calisto MT" charset="0"/>
                <a:cs typeface="Calisto MT" charset="0"/>
              </a:rPr>
              <a:t>80</a:t>
            </a:r>
            <a:r>
              <a:rPr lang="en-US" dirty="0">
                <a:latin typeface="Calisto MT" charset="0"/>
                <a:ea typeface="Calisto MT" charset="0"/>
                <a:cs typeface="Calisto MT" charset="0"/>
              </a:rPr>
              <a:t> logical gates)</a:t>
            </a:r>
          </a:p>
          <a:p>
            <a:pPr lvl="1"/>
            <a:r>
              <a:rPr lang="en-US" dirty="0">
                <a:latin typeface="Calisto MT" charset="0"/>
                <a:ea typeface="Calisto MT" charset="0"/>
                <a:cs typeface="Calisto MT" charset="0"/>
              </a:rPr>
              <a:t>May also consider expected relative cost of quantum and classical gates.</a:t>
            </a:r>
          </a:p>
          <a:p>
            <a:r>
              <a:rPr lang="en-US" sz="1800" dirty="0">
                <a:latin typeface="Calisto MT" charset="0"/>
                <a:ea typeface="Calisto MT" charset="0"/>
                <a:cs typeface="Calisto MT" charset="0"/>
              </a:rPr>
              <a:t>Submitters need not provide parameters for all 5 categories</a:t>
            </a:r>
          </a:p>
          <a:p>
            <a:r>
              <a:rPr lang="en-US" sz="1800" dirty="0">
                <a:latin typeface="Calisto MT" charset="0"/>
                <a:ea typeface="Calisto MT" charset="0"/>
                <a:cs typeface="Calisto MT" charset="0"/>
              </a:rPr>
              <a:t>These are understood to be preliminary estimates</a:t>
            </a:r>
          </a:p>
        </p:txBody>
      </p:sp>
    </p:spTree>
    <p:extLst>
      <p:ext uri="{BB962C8B-B14F-4D97-AF65-F5344CB8AC3E}">
        <p14:creationId xmlns:p14="http://schemas.microsoft.com/office/powerpoint/2010/main" val="1684242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151" y="783924"/>
            <a:ext cx="10972800" cy="1143000"/>
          </a:xfrm>
        </p:spPr>
        <p:txBody>
          <a:bodyPr>
            <a:normAutofit/>
          </a:bodyPr>
          <a:lstStyle/>
          <a:p>
            <a:r>
              <a:rPr lang="en-US" dirty="0">
                <a:latin typeface="Calisto MT" charset="0"/>
                <a:ea typeface="Calisto MT" charset="0"/>
                <a:cs typeface="Calisto MT" charset="0"/>
              </a:rPr>
              <a:t>Hypothetical Scenario on Security Strength</a:t>
            </a:r>
          </a:p>
        </p:txBody>
      </p:sp>
      <p:sp>
        <p:nvSpPr>
          <p:cNvPr id="4" name="Content Placeholder 2"/>
          <p:cNvSpPr txBox="1">
            <a:spLocks/>
          </p:cNvSpPr>
          <p:nvPr/>
        </p:nvSpPr>
        <p:spPr>
          <a:xfrm>
            <a:off x="830723" y="2233914"/>
            <a:ext cx="10553701" cy="3576577"/>
          </a:xfrm>
          <a:prstGeom prst="rect">
            <a:avLst/>
          </a:prstGeom>
        </p:spPr>
        <p:txBody>
          <a:bodyPr vert="horz" lIns="91440" tIns="45720" rIns="91440" bIns="45720" rtlCol="0">
            <a:normAutofit/>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000" dirty="0">
                <a:latin typeface="Calisto MT" charset="0"/>
                <a:ea typeface="Calisto MT" charset="0"/>
                <a:cs typeface="Calisto MT" charset="0"/>
              </a:rPr>
              <a:t>Assume no quantum attacks (like Shor’s on factorization), beside generic ones (i.e. Grover-based to speed up classical attack)</a:t>
            </a:r>
          </a:p>
          <a:p>
            <a:r>
              <a:rPr lang="en-US" sz="2000" dirty="0">
                <a:latin typeface="Calisto MT" charset="0"/>
                <a:ea typeface="Calisto MT" charset="0"/>
                <a:cs typeface="Calisto MT" charset="0"/>
              </a:rPr>
              <a:t>To achieve security strengths 1, 3, 5, set parameters for classical security to  (at least) 128, 192, 256 bits respectively </a:t>
            </a:r>
          </a:p>
          <a:p>
            <a:r>
              <a:rPr lang="en-US" sz="2000" dirty="0">
                <a:latin typeface="Calisto MT" charset="0"/>
                <a:ea typeface="Calisto MT" charset="0"/>
                <a:cs typeface="Calisto MT" charset="0"/>
              </a:rPr>
              <a:t>To achieve security strengths 2 and 4</a:t>
            </a:r>
          </a:p>
          <a:p>
            <a:pPr lvl="1"/>
            <a:r>
              <a:rPr lang="en-US" sz="1800" dirty="0">
                <a:latin typeface="Calisto MT" charset="0"/>
                <a:ea typeface="Calisto MT" charset="0"/>
                <a:cs typeface="Calisto MT" charset="0"/>
              </a:rPr>
              <a:t>If there is no quantum speedup, 128 bits and 192 bits of classical security, respectively, will be enough.</a:t>
            </a:r>
          </a:p>
          <a:p>
            <a:pPr lvl="1"/>
            <a:r>
              <a:rPr lang="en-US" sz="1800" dirty="0">
                <a:latin typeface="Calisto MT" charset="0"/>
                <a:ea typeface="Calisto MT" charset="0"/>
                <a:cs typeface="Calisto MT" charset="0"/>
              </a:rPr>
              <a:t>If there is a quantum speedup, more classical security will be needed to achieve the required quantum security. </a:t>
            </a:r>
          </a:p>
        </p:txBody>
      </p:sp>
    </p:spTree>
    <p:extLst>
      <p:ext uri="{BB962C8B-B14F-4D97-AF65-F5344CB8AC3E}">
        <p14:creationId xmlns:p14="http://schemas.microsoft.com/office/powerpoint/2010/main" val="1015481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979" y="749200"/>
            <a:ext cx="10972800" cy="1143000"/>
          </a:xfrm>
        </p:spPr>
        <p:txBody>
          <a:bodyPr>
            <a:normAutofit/>
          </a:bodyPr>
          <a:lstStyle/>
          <a:p>
            <a:r>
              <a:rPr lang="en-US" dirty="0">
                <a:latin typeface="Calisto MT" charset="0"/>
                <a:ea typeface="Calisto MT" charset="0"/>
                <a:cs typeface="Calisto MT" charset="0"/>
              </a:rPr>
              <a:t>Competing Factors in a Non-Competition </a:t>
            </a:r>
          </a:p>
        </p:txBody>
      </p:sp>
      <p:sp>
        <p:nvSpPr>
          <p:cNvPr id="4" name="Content Placeholder 2"/>
          <p:cNvSpPr txBox="1">
            <a:spLocks/>
          </p:cNvSpPr>
          <p:nvPr/>
        </p:nvSpPr>
        <p:spPr>
          <a:xfrm>
            <a:off x="830723" y="2233914"/>
            <a:ext cx="10553701" cy="3576577"/>
          </a:xfrm>
          <a:prstGeom prst="rect">
            <a:avLst/>
          </a:prstGeom>
        </p:spPr>
        <p:txBody>
          <a:bodyPr vert="horz" lIns="91440" tIns="45720" rIns="91440" bIns="45720" rtlCol="0">
            <a:normAutofit lnSpcReduction="10000"/>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000" dirty="0">
                <a:latin typeface="Calisto MT" charset="0"/>
                <a:ea typeface="Calisto MT" charset="0"/>
                <a:cs typeface="Calisto MT" charset="0"/>
              </a:rPr>
              <a:t>Secure against both classical and quantum attacks</a:t>
            </a:r>
          </a:p>
          <a:p>
            <a:r>
              <a:rPr lang="en-US" sz="2000" dirty="0">
                <a:latin typeface="Calisto MT" charset="0"/>
                <a:ea typeface="Calisto MT" charset="0"/>
                <a:cs typeface="Calisto MT" charset="0"/>
              </a:rPr>
              <a:t>Performance - measured on various "classical" platforms</a:t>
            </a:r>
          </a:p>
          <a:p>
            <a:r>
              <a:rPr lang="en-US" sz="2000" dirty="0">
                <a:latin typeface="Calisto MT" charset="0"/>
                <a:ea typeface="Calisto MT" charset="0"/>
                <a:cs typeface="Calisto MT" charset="0"/>
              </a:rPr>
              <a:t>Other properties</a:t>
            </a:r>
          </a:p>
          <a:p>
            <a:pPr lvl="1"/>
            <a:r>
              <a:rPr lang="en-US" sz="1800" dirty="0">
                <a:latin typeface="Calisto MT" charset="0"/>
                <a:ea typeface="Calisto MT" charset="0"/>
                <a:cs typeface="Calisto MT" charset="0"/>
              </a:rPr>
              <a:t>Drop-in replacements - Compatibility with existing protocols and networks</a:t>
            </a:r>
          </a:p>
          <a:p>
            <a:pPr lvl="1"/>
            <a:r>
              <a:rPr lang="en-US" sz="1800" dirty="0">
                <a:latin typeface="Calisto MT" charset="0"/>
                <a:ea typeface="Calisto MT" charset="0"/>
                <a:cs typeface="Calisto MT" charset="0"/>
              </a:rPr>
              <a:t>Perfect forward secrecy</a:t>
            </a:r>
          </a:p>
          <a:p>
            <a:pPr lvl="1"/>
            <a:r>
              <a:rPr lang="en-US" sz="1800" dirty="0">
                <a:latin typeface="Calisto MT" charset="0"/>
                <a:ea typeface="Calisto MT" charset="0"/>
                <a:cs typeface="Calisto MT" charset="0"/>
              </a:rPr>
              <a:t>Resistance to side-channel attacks</a:t>
            </a:r>
          </a:p>
          <a:p>
            <a:pPr lvl="1"/>
            <a:r>
              <a:rPr lang="en-US" sz="1800" dirty="0">
                <a:latin typeface="Calisto MT" charset="0"/>
                <a:ea typeface="Calisto MT" charset="0"/>
                <a:cs typeface="Calisto MT" charset="0"/>
              </a:rPr>
              <a:t>Simplicity and flexibility</a:t>
            </a:r>
          </a:p>
          <a:p>
            <a:pPr lvl="1"/>
            <a:r>
              <a:rPr lang="en-US" sz="1800" dirty="0">
                <a:latin typeface="Calisto MT" charset="0"/>
                <a:ea typeface="Calisto MT" charset="0"/>
                <a:cs typeface="Calisto MT" charset="0"/>
              </a:rPr>
              <a:t>Misuse resistance, and </a:t>
            </a:r>
          </a:p>
          <a:p>
            <a:pPr lvl="1"/>
            <a:r>
              <a:rPr lang="en-US" sz="1800" dirty="0">
                <a:latin typeface="Calisto MT" charset="0"/>
                <a:ea typeface="Calisto MT" charset="0"/>
                <a:cs typeface="Calisto MT" charset="0"/>
              </a:rPr>
              <a:t>More</a:t>
            </a:r>
          </a:p>
        </p:txBody>
      </p:sp>
    </p:spTree>
    <p:extLst>
      <p:ext uri="{BB962C8B-B14F-4D97-AF65-F5344CB8AC3E}">
        <p14:creationId xmlns:p14="http://schemas.microsoft.com/office/powerpoint/2010/main" val="1490524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359" y="830223"/>
            <a:ext cx="10972800" cy="1143000"/>
          </a:xfrm>
        </p:spPr>
        <p:txBody>
          <a:bodyPr/>
          <a:lstStyle/>
          <a:p>
            <a:r>
              <a:rPr lang="en-US" dirty="0">
                <a:latin typeface="Calisto MT" charset="0"/>
                <a:ea typeface="Calisto MT" charset="0"/>
                <a:cs typeface="Calisto MT" charset="0"/>
              </a:rPr>
              <a:t>Cost and Performance</a:t>
            </a:r>
          </a:p>
        </p:txBody>
      </p:sp>
      <p:sp>
        <p:nvSpPr>
          <p:cNvPr id="4" name="Content Placeholder 2"/>
          <p:cNvSpPr txBox="1">
            <a:spLocks/>
          </p:cNvSpPr>
          <p:nvPr/>
        </p:nvSpPr>
        <p:spPr>
          <a:xfrm>
            <a:off x="681458" y="2210765"/>
            <a:ext cx="10553701" cy="3576577"/>
          </a:xfrm>
          <a:prstGeom prst="rect">
            <a:avLst/>
          </a:prstGeom>
        </p:spPr>
        <p:txBody>
          <a:bodyPr vert="horz" lIns="91440" tIns="45720" rIns="91440" bIns="45720" rtlCol="0">
            <a:normAutofit/>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000" dirty="0">
                <a:latin typeface="Calisto MT" charset="0"/>
                <a:ea typeface="Calisto MT" charset="0"/>
                <a:cs typeface="Calisto MT" charset="0"/>
              </a:rPr>
              <a:t>Standardized post-quantum cryptography will be implemented in “classical” platforms</a:t>
            </a:r>
          </a:p>
          <a:p>
            <a:r>
              <a:rPr lang="en-US" sz="2000" dirty="0">
                <a:latin typeface="Calisto MT" charset="0"/>
                <a:ea typeface="Calisto MT" charset="0"/>
                <a:cs typeface="Calisto MT" charset="0"/>
              </a:rPr>
              <a:t>Diversified applications require different properties </a:t>
            </a:r>
            <a:r>
              <a:rPr lang="en-US" sz="2000" dirty="0" smtClean="0">
                <a:latin typeface="Calisto MT" charset="0"/>
                <a:ea typeface="Calisto MT" charset="0"/>
                <a:cs typeface="Calisto MT" charset="0"/>
              </a:rPr>
              <a:t>from </a:t>
            </a:r>
            <a:r>
              <a:rPr lang="en-US" sz="2000" dirty="0">
                <a:latin typeface="Calisto MT" charset="0"/>
                <a:ea typeface="Calisto MT" charset="0"/>
                <a:cs typeface="Calisto MT" charset="0"/>
              </a:rPr>
              <a:t>extremely processing constrained device to limited communication bandwidth</a:t>
            </a:r>
          </a:p>
          <a:p>
            <a:r>
              <a:rPr lang="en-US" sz="2000" dirty="0">
                <a:latin typeface="Calisto MT" charset="0"/>
                <a:ea typeface="Calisto MT" charset="0"/>
                <a:cs typeface="Calisto MT" charset="0"/>
              </a:rPr>
              <a:t>May need to standardize more than one algorithm for each function to accommodate different application environments</a:t>
            </a:r>
          </a:p>
          <a:p>
            <a:r>
              <a:rPr lang="en-US" sz="2000" dirty="0">
                <a:latin typeface="Calisto MT" charset="0"/>
                <a:ea typeface="Calisto MT" charset="0"/>
                <a:cs typeface="Calisto MT" charset="0"/>
              </a:rPr>
              <a:t>Allowing parallel implementation for improving efficiency is certainly a plus</a:t>
            </a:r>
          </a:p>
          <a:p>
            <a:r>
              <a:rPr lang="en-US" sz="2000" dirty="0">
                <a:latin typeface="Calisto MT" charset="0"/>
                <a:ea typeface="Calisto MT" charset="0"/>
                <a:cs typeface="Calisto MT" charset="0"/>
              </a:rPr>
              <a:t>If an algorithm is not a good performer on all platforms, then it would be very helpful to understand where it is a good performer </a:t>
            </a:r>
          </a:p>
        </p:txBody>
      </p:sp>
    </p:spTree>
    <p:extLst>
      <p:ext uri="{BB962C8B-B14F-4D97-AF65-F5344CB8AC3E}">
        <p14:creationId xmlns:p14="http://schemas.microsoft.com/office/powerpoint/2010/main" val="3061959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532" y="864947"/>
            <a:ext cx="10972800" cy="1143000"/>
          </a:xfrm>
        </p:spPr>
        <p:txBody>
          <a:bodyPr/>
          <a:lstStyle/>
          <a:p>
            <a:r>
              <a:rPr lang="en-US" dirty="0">
                <a:latin typeface="Calisto MT" charset="0"/>
                <a:ea typeface="Calisto MT" charset="0"/>
                <a:cs typeface="Calisto MT" charset="0"/>
              </a:rPr>
              <a:t>Drop-in Replacements</a:t>
            </a:r>
          </a:p>
        </p:txBody>
      </p:sp>
      <p:sp>
        <p:nvSpPr>
          <p:cNvPr id="5" name="Content Placeholder 2"/>
          <p:cNvSpPr txBox="1">
            <a:spLocks/>
          </p:cNvSpPr>
          <p:nvPr/>
        </p:nvSpPr>
        <p:spPr>
          <a:xfrm>
            <a:off x="693033" y="2007947"/>
            <a:ext cx="10553701" cy="4022463"/>
          </a:xfrm>
          <a:prstGeom prst="rect">
            <a:avLst/>
          </a:prstGeom>
        </p:spPr>
        <p:txBody>
          <a:bodyPr vert="horz" lIns="91440" tIns="45720" rIns="91440" bIns="45720" rtlCol="0">
            <a:normAutofit/>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000" dirty="0">
                <a:latin typeface="Calisto MT" charset="0"/>
                <a:ea typeface="Calisto MT" charset="0"/>
                <a:cs typeface="Calisto MT" charset="0"/>
              </a:rPr>
              <a:t>We’re looking for Quantum resistant drop-in replacements for existing applications, e.g. Internet Key Exchange (IKE) and Transport Layer Security (TLS)</a:t>
            </a:r>
          </a:p>
          <a:p>
            <a:pPr lvl="1"/>
            <a:r>
              <a:rPr lang="en-US" sz="1800" dirty="0">
                <a:latin typeface="Calisto MT" charset="0"/>
                <a:ea typeface="Calisto MT" charset="0"/>
                <a:cs typeface="Calisto MT" charset="0"/>
              </a:rPr>
              <a:t>Key establishment </a:t>
            </a:r>
          </a:p>
          <a:p>
            <a:pPr lvl="2"/>
            <a:r>
              <a:rPr lang="en-US" sz="1600" dirty="0">
                <a:latin typeface="Calisto MT" charset="0"/>
                <a:ea typeface="Calisto MT" charset="0"/>
                <a:cs typeface="Calisto MT" charset="0"/>
              </a:rPr>
              <a:t>Schemes similar to </a:t>
            </a:r>
            <a:r>
              <a:rPr lang="en-US" sz="1600" dirty="0" err="1">
                <a:latin typeface="Calisto MT" charset="0"/>
                <a:ea typeface="Calisto MT" charset="0"/>
                <a:cs typeface="Calisto MT" charset="0"/>
              </a:rPr>
              <a:t>Diffie</a:t>
            </a:r>
            <a:r>
              <a:rPr lang="en-US" sz="1600" dirty="0">
                <a:latin typeface="Calisto MT" charset="0"/>
                <a:ea typeface="Calisto MT" charset="0"/>
                <a:cs typeface="Calisto MT" charset="0"/>
              </a:rPr>
              <a:t>-Hellman key exchange</a:t>
            </a:r>
          </a:p>
          <a:p>
            <a:pPr lvl="2"/>
            <a:r>
              <a:rPr lang="en-US" sz="1600" dirty="0">
                <a:latin typeface="Calisto MT" charset="0"/>
                <a:ea typeface="Calisto MT" charset="0"/>
                <a:cs typeface="Calisto MT" charset="0"/>
              </a:rPr>
              <a:t>Public key encryption (maybe one time public key) </a:t>
            </a:r>
          </a:p>
          <a:p>
            <a:pPr lvl="1"/>
            <a:r>
              <a:rPr lang="en-US" sz="1800" dirty="0">
                <a:latin typeface="Calisto MT" charset="0"/>
                <a:ea typeface="Calisto MT" charset="0"/>
                <a:cs typeface="Calisto MT" charset="0"/>
              </a:rPr>
              <a:t>Signatures</a:t>
            </a:r>
          </a:p>
          <a:p>
            <a:pPr lvl="2"/>
            <a:r>
              <a:rPr lang="en-US" sz="1600" dirty="0">
                <a:latin typeface="Calisto MT" charset="0"/>
                <a:ea typeface="Calisto MT" charset="0"/>
                <a:cs typeface="Calisto MT" charset="0"/>
              </a:rPr>
              <a:t>Reasonable public key size, signature size, and- fast signature verification</a:t>
            </a:r>
          </a:p>
          <a:p>
            <a:r>
              <a:rPr lang="en-US" sz="2000" dirty="0">
                <a:latin typeface="Calisto MT" charset="0"/>
                <a:ea typeface="Calisto MT" charset="0"/>
                <a:cs typeface="Calisto MT" charset="0"/>
              </a:rPr>
              <a:t>For an algorithm, the evidence of compatibility with the current existing protocols will be valuable, while knowing how to modify the protocols to make it work is also extremely helpful</a:t>
            </a:r>
          </a:p>
        </p:txBody>
      </p:sp>
    </p:spTree>
    <p:extLst>
      <p:ext uri="{BB962C8B-B14F-4D97-AF65-F5344CB8AC3E}">
        <p14:creationId xmlns:p14="http://schemas.microsoft.com/office/powerpoint/2010/main" val="2913889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853" y="702902"/>
            <a:ext cx="10972800" cy="1143000"/>
          </a:xfrm>
        </p:spPr>
        <p:txBody>
          <a:bodyPr>
            <a:normAutofit/>
          </a:bodyPr>
          <a:lstStyle/>
          <a:p>
            <a:r>
              <a:rPr lang="en-US" sz="4000" dirty="0">
                <a:latin typeface="Calisto MT" charset="0"/>
                <a:ea typeface="Calisto MT" charset="0"/>
                <a:cs typeface="Calisto MT" charset="0"/>
              </a:rPr>
              <a:t>Security Implementation Issues </a:t>
            </a:r>
          </a:p>
        </p:txBody>
      </p:sp>
      <p:sp>
        <p:nvSpPr>
          <p:cNvPr id="4" name="Content Placeholder 2"/>
          <p:cNvSpPr txBox="1">
            <a:spLocks/>
          </p:cNvSpPr>
          <p:nvPr/>
        </p:nvSpPr>
        <p:spPr>
          <a:xfrm>
            <a:off x="703402" y="1845903"/>
            <a:ext cx="10419869" cy="4774816"/>
          </a:xfrm>
          <a:prstGeom prst="rect">
            <a:avLst/>
          </a:prstGeom>
        </p:spPr>
        <p:txBody>
          <a:bodyPr vert="horz" lIns="91440" tIns="45720" rIns="91440" bIns="45720" rtlCol="0">
            <a:normAutofit fontScale="77500" lnSpcReduction="20000"/>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100" dirty="0">
                <a:latin typeface="Calisto MT" charset="0"/>
                <a:ea typeface="Calisto MT" charset="0"/>
                <a:cs typeface="Calisto MT" charset="0"/>
              </a:rPr>
              <a:t>Properly handling security implementation issues are critical to make an algorithm a strong candidate for standardization, e.g.</a:t>
            </a:r>
          </a:p>
          <a:p>
            <a:pPr lvl="1"/>
            <a:r>
              <a:rPr lang="en-US" sz="2100" dirty="0">
                <a:latin typeface="Calisto MT" charset="0"/>
                <a:ea typeface="Calisto MT" charset="0"/>
                <a:cs typeface="Calisto MT" charset="0"/>
              </a:rPr>
              <a:t>Public key validation </a:t>
            </a:r>
          </a:p>
          <a:p>
            <a:pPr lvl="2"/>
            <a:r>
              <a:rPr lang="en-US" sz="2100" dirty="0">
                <a:latin typeface="Calisto MT" charset="0"/>
                <a:ea typeface="Calisto MT" charset="0"/>
                <a:cs typeface="Calisto MT" charset="0"/>
              </a:rPr>
              <a:t>How efficient or inefficient it can be </a:t>
            </a:r>
          </a:p>
          <a:p>
            <a:pPr lvl="2"/>
            <a:r>
              <a:rPr lang="en-US" sz="2100" dirty="0">
                <a:latin typeface="Calisto MT" charset="0"/>
                <a:ea typeface="Calisto MT" charset="0"/>
                <a:cs typeface="Calisto MT" charset="0"/>
              </a:rPr>
              <a:t>What is the risk of not doing it</a:t>
            </a:r>
          </a:p>
          <a:p>
            <a:pPr lvl="1"/>
            <a:r>
              <a:rPr lang="en-US" sz="2100" dirty="0">
                <a:latin typeface="Calisto MT" charset="0"/>
                <a:ea typeface="Calisto MT" charset="0"/>
                <a:cs typeface="Calisto MT" charset="0"/>
              </a:rPr>
              <a:t>Decryption failure</a:t>
            </a:r>
          </a:p>
          <a:p>
            <a:pPr lvl="2"/>
            <a:r>
              <a:rPr lang="en-US" sz="2100" dirty="0">
                <a:latin typeface="Calisto MT" charset="0"/>
                <a:ea typeface="Calisto MT" charset="0"/>
                <a:cs typeface="Calisto MT" charset="0"/>
              </a:rPr>
              <a:t>Probability </a:t>
            </a:r>
          </a:p>
          <a:p>
            <a:pPr lvl="2"/>
            <a:r>
              <a:rPr lang="en-US" sz="2100" dirty="0">
                <a:latin typeface="Calisto MT" charset="0"/>
                <a:ea typeface="Calisto MT" charset="0"/>
                <a:cs typeface="Calisto MT" charset="0"/>
              </a:rPr>
              <a:t>How to prevent security flaws brought about by decryption failure</a:t>
            </a:r>
          </a:p>
          <a:p>
            <a:pPr lvl="1"/>
            <a:r>
              <a:rPr lang="en-US" sz="2100" dirty="0">
                <a:latin typeface="Calisto MT" charset="0"/>
                <a:ea typeface="Calisto MT" charset="0"/>
                <a:cs typeface="Calisto MT" charset="0"/>
              </a:rPr>
              <a:t>Countermeasures to side-channel attack</a:t>
            </a:r>
          </a:p>
          <a:p>
            <a:pPr lvl="2"/>
            <a:r>
              <a:rPr lang="en-US" sz="2100" dirty="0">
                <a:latin typeface="Calisto MT" charset="0"/>
                <a:ea typeface="Calisto MT" charset="0"/>
                <a:cs typeface="Calisto MT" charset="0"/>
              </a:rPr>
              <a:t>Methods and costs</a:t>
            </a:r>
          </a:p>
          <a:p>
            <a:pPr lvl="1"/>
            <a:r>
              <a:rPr lang="en-US" sz="2100" dirty="0">
                <a:latin typeface="Calisto MT" charset="0"/>
                <a:ea typeface="Calisto MT" charset="0"/>
                <a:cs typeface="Calisto MT" charset="0"/>
              </a:rPr>
              <a:t>Auxiliary functions</a:t>
            </a:r>
          </a:p>
          <a:p>
            <a:pPr lvl="2"/>
            <a:r>
              <a:rPr lang="en-US" sz="2100" dirty="0">
                <a:latin typeface="Calisto MT" charset="0"/>
                <a:ea typeface="Calisto MT" charset="0"/>
                <a:cs typeface="Calisto MT" charset="0"/>
              </a:rPr>
              <a:t>Requirements and efficiency, e.g. Gaussian simulation</a:t>
            </a:r>
          </a:p>
          <a:p>
            <a:pPr lvl="1"/>
            <a:r>
              <a:rPr lang="en-US" sz="2300" dirty="0">
                <a:latin typeface="Calisto MT" charset="0"/>
                <a:ea typeface="Calisto MT" charset="0"/>
                <a:cs typeface="Calisto MT" charset="0"/>
              </a:rPr>
              <a:t>Misuse resistance, e.g. </a:t>
            </a:r>
          </a:p>
          <a:p>
            <a:pPr lvl="2"/>
            <a:r>
              <a:rPr lang="en-US" sz="2300" dirty="0">
                <a:latin typeface="Calisto MT" charset="0"/>
                <a:ea typeface="Calisto MT" charset="0"/>
                <a:cs typeface="Calisto MT" charset="0"/>
              </a:rPr>
              <a:t>If public key reuse is a security issue, how to prevent it</a:t>
            </a:r>
          </a:p>
          <a:p>
            <a:r>
              <a:rPr lang="en-US" sz="2100" dirty="0">
                <a:latin typeface="Calisto MT" charset="0"/>
                <a:ea typeface="Calisto MT" charset="0"/>
                <a:cs typeface="Calisto MT" charset="0"/>
              </a:rPr>
              <a:t>Details determine success or failure – General strategy to win</a:t>
            </a:r>
          </a:p>
        </p:txBody>
      </p:sp>
    </p:spTree>
    <p:extLst>
      <p:ext uri="{BB962C8B-B14F-4D97-AF65-F5344CB8AC3E}">
        <p14:creationId xmlns:p14="http://schemas.microsoft.com/office/powerpoint/2010/main" val="1084278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942" y="914400"/>
            <a:ext cx="9927220" cy="1143000"/>
          </a:xfrm>
        </p:spPr>
        <p:txBody>
          <a:bodyPr/>
          <a:lstStyle/>
          <a:p>
            <a:r>
              <a:rPr lang="en-US" dirty="0">
                <a:latin typeface="Calisto MT" charset="0"/>
                <a:ea typeface="Calisto MT" charset="0"/>
                <a:cs typeface="Calisto MT" charset="0"/>
              </a:rPr>
              <a:t>Summary</a:t>
            </a:r>
          </a:p>
        </p:txBody>
      </p:sp>
      <p:pic>
        <p:nvPicPr>
          <p:cNvPr id="4" name="Picture 2" descr="https://s-media-cache-ak0.pinimg.com/originals/20/d6/14/20d614184b6e8849eb996dec471de7f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3401" y="2057400"/>
            <a:ext cx="3542109" cy="2667000"/>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p:cNvSpPr txBox="1">
            <a:spLocks/>
          </p:cNvSpPr>
          <p:nvPr/>
        </p:nvSpPr>
        <p:spPr>
          <a:xfrm>
            <a:off x="704609" y="2141317"/>
            <a:ext cx="7448792" cy="3935392"/>
          </a:xfrm>
          <a:prstGeom prst="rect">
            <a:avLst/>
          </a:prstGeom>
        </p:spPr>
        <p:txBody>
          <a:bodyPr vert="horz" lIns="91440" tIns="45720" rIns="91440" bIns="45720" rtlCol="0">
            <a:normAutofit/>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000" dirty="0">
                <a:latin typeface="Calisto MT" charset="0"/>
                <a:ea typeface="Calisto MT" charset="0"/>
                <a:cs typeface="Calisto MT" charset="0"/>
              </a:rPr>
              <a:t>NIST acknowledges all the feedback received, which has improved the submission requirements and evaluation criteria</a:t>
            </a:r>
          </a:p>
          <a:p>
            <a:r>
              <a:rPr lang="en-US" sz="2000" dirty="0">
                <a:latin typeface="Calisto MT" charset="0"/>
                <a:ea typeface="Calisto MT" charset="0"/>
                <a:cs typeface="Calisto MT" charset="0"/>
              </a:rPr>
              <a:t>Submission deadline is November 30, 2017</a:t>
            </a:r>
          </a:p>
          <a:p>
            <a:r>
              <a:rPr lang="en-US" sz="2000" dirty="0">
                <a:latin typeface="Calisto MT" charset="0"/>
                <a:ea typeface="Calisto MT" charset="0"/>
                <a:cs typeface="Calisto MT" charset="0"/>
              </a:rPr>
              <a:t>Next NIST PQC workshop will be held </a:t>
            </a:r>
          </a:p>
          <a:p>
            <a:pPr lvl="1"/>
            <a:r>
              <a:rPr lang="en-US" sz="1800" dirty="0">
                <a:latin typeface="Calisto MT" charset="0"/>
                <a:ea typeface="Calisto MT" charset="0"/>
                <a:cs typeface="Calisto MT" charset="0"/>
              </a:rPr>
              <a:t>April 12- 13, 2018, Fort Lauderdale, Florida</a:t>
            </a:r>
          </a:p>
          <a:p>
            <a:pPr lvl="1"/>
            <a:r>
              <a:rPr lang="en-US" sz="1800" dirty="0">
                <a:latin typeface="Calisto MT" charset="0"/>
                <a:ea typeface="Calisto MT" charset="0"/>
                <a:cs typeface="Calisto MT" charset="0"/>
              </a:rPr>
              <a:t>Co-locate with </a:t>
            </a:r>
            <a:r>
              <a:rPr lang="en-US" sz="1800" dirty="0" err="1">
                <a:latin typeface="Calisto MT" charset="0"/>
                <a:ea typeface="Calisto MT" charset="0"/>
                <a:cs typeface="Calisto MT" charset="0"/>
              </a:rPr>
              <a:t>PQCrypto</a:t>
            </a:r>
            <a:r>
              <a:rPr lang="en-US" sz="1800" dirty="0">
                <a:latin typeface="Calisto MT" charset="0"/>
                <a:ea typeface="Calisto MT" charset="0"/>
                <a:cs typeface="Calisto MT" charset="0"/>
              </a:rPr>
              <a:t> 2018 </a:t>
            </a:r>
          </a:p>
          <a:p>
            <a:r>
              <a:rPr lang="en-US" sz="2000" dirty="0">
                <a:latin typeface="Calisto MT" charset="0"/>
                <a:ea typeface="Calisto MT" charset="0"/>
                <a:cs typeface="Calisto MT" charset="0"/>
              </a:rPr>
              <a:t>See also: </a:t>
            </a:r>
            <a:r>
              <a:rPr lang="en-US" sz="2000" dirty="0">
                <a:latin typeface="Calisto MT" charset="0"/>
                <a:ea typeface="Calisto MT" charset="0"/>
                <a:cs typeface="Calisto MT" charset="0"/>
                <a:hlinkClick r:id="rId4"/>
              </a:rPr>
              <a:t>www.nist.gov/pqcrypto</a:t>
            </a:r>
            <a:endParaRPr lang="en-US" sz="2000" dirty="0">
              <a:latin typeface="Calisto MT" charset="0"/>
              <a:ea typeface="Calisto MT" charset="0"/>
              <a:cs typeface="Calisto MT" charset="0"/>
            </a:endParaRPr>
          </a:p>
          <a:p>
            <a:pPr lvl="1"/>
            <a:r>
              <a:rPr lang="en-US" sz="1800" dirty="0">
                <a:latin typeface="Calisto MT" charset="0"/>
                <a:ea typeface="Calisto MT" charset="0"/>
                <a:cs typeface="Calisto MT" charset="0"/>
              </a:rPr>
              <a:t>Sign up for the </a:t>
            </a:r>
            <a:r>
              <a:rPr lang="en-US" sz="1800" dirty="0" err="1">
                <a:latin typeface="Calisto MT" charset="0"/>
                <a:ea typeface="Calisto MT" charset="0"/>
                <a:cs typeface="Calisto MT" charset="0"/>
              </a:rPr>
              <a:t>pqc</a:t>
            </a:r>
            <a:r>
              <a:rPr lang="en-US" sz="1800" dirty="0">
                <a:latin typeface="Calisto MT" charset="0"/>
                <a:ea typeface="Calisto MT" charset="0"/>
                <a:cs typeface="Calisto MT" charset="0"/>
              </a:rPr>
              <a:t>-forum for announcements and discussion</a:t>
            </a:r>
          </a:p>
        </p:txBody>
      </p:sp>
    </p:spTree>
    <p:extLst>
      <p:ext uri="{BB962C8B-B14F-4D97-AF65-F5344CB8AC3E}">
        <p14:creationId xmlns:p14="http://schemas.microsoft.com/office/powerpoint/2010/main" val="2759172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1" y="838518"/>
            <a:ext cx="9905998" cy="1325562"/>
          </a:xfrm>
        </p:spPr>
        <p:txBody>
          <a:bodyPr>
            <a:normAutofit/>
          </a:bodyPr>
          <a:lstStyle/>
          <a:p>
            <a:r>
              <a:rPr lang="en-US" dirty="0">
                <a:latin typeface="Calisto MT" charset="0"/>
                <a:ea typeface="Calisto MT" charset="0"/>
                <a:cs typeface="Calisto MT" charset="0"/>
              </a:rPr>
              <a:t>NIST PQC Standardization Milestones</a:t>
            </a:r>
            <a:r>
              <a:rPr lang="en-US" cap="none" dirty="0">
                <a:latin typeface="Calisto MT" charset="0"/>
                <a:ea typeface="Calisto MT" charset="0"/>
                <a:cs typeface="Calisto MT" charset="0"/>
              </a:rPr>
              <a:t> </a:t>
            </a:r>
          </a:p>
        </p:txBody>
      </p:sp>
      <p:sp>
        <p:nvSpPr>
          <p:cNvPr id="4" name="Content Placeholder 2"/>
          <p:cNvSpPr txBox="1">
            <a:spLocks/>
          </p:cNvSpPr>
          <p:nvPr/>
        </p:nvSpPr>
        <p:spPr>
          <a:xfrm>
            <a:off x="1428750" y="2468880"/>
            <a:ext cx="9467849" cy="3531870"/>
          </a:xfrm>
          <a:prstGeom prst="rect">
            <a:avLst/>
          </a:prstGeom>
        </p:spPr>
        <p:txBody>
          <a:bodyPr vert="horz" lIns="91440" tIns="45720" rIns="91440" bIns="45720" rtlCol="0">
            <a:normAutofit/>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1800" dirty="0">
                <a:latin typeface="Calisto MT" charset="0"/>
                <a:ea typeface="Calisto MT" charset="0"/>
                <a:cs typeface="Calisto MT" charset="0"/>
              </a:rPr>
              <a:t>2012 – PQC project begins</a:t>
            </a:r>
          </a:p>
          <a:p>
            <a:r>
              <a:rPr lang="en-US" sz="1800" dirty="0">
                <a:latin typeface="Calisto MT" charset="0"/>
                <a:ea typeface="Calisto MT" charset="0"/>
                <a:cs typeface="Calisto MT" charset="0"/>
              </a:rPr>
              <a:t>2015 – 1</a:t>
            </a:r>
            <a:r>
              <a:rPr lang="en-US" sz="1800" baseline="30000" dirty="0">
                <a:latin typeface="Calisto MT" charset="0"/>
                <a:ea typeface="Calisto MT" charset="0"/>
                <a:cs typeface="Calisto MT" charset="0"/>
              </a:rPr>
              <a:t>st</a:t>
            </a:r>
            <a:r>
              <a:rPr lang="en-US" sz="1800" dirty="0">
                <a:latin typeface="Calisto MT" charset="0"/>
                <a:ea typeface="Calisto MT" charset="0"/>
                <a:cs typeface="Calisto MT" charset="0"/>
              </a:rPr>
              <a:t> NIST PQC workshop</a:t>
            </a:r>
          </a:p>
          <a:p>
            <a:r>
              <a:rPr lang="en-US" sz="1800" dirty="0">
                <a:latin typeface="Calisto MT" charset="0"/>
                <a:ea typeface="Calisto MT" charset="0"/>
                <a:cs typeface="Calisto MT" charset="0"/>
              </a:rPr>
              <a:t>Feb 2016 –NISTIR 8105 published</a:t>
            </a:r>
          </a:p>
          <a:p>
            <a:r>
              <a:rPr lang="en-US" sz="1800" dirty="0">
                <a:latin typeface="Calisto MT" charset="0"/>
                <a:ea typeface="Calisto MT" charset="0"/>
                <a:cs typeface="Calisto MT" charset="0"/>
              </a:rPr>
              <a:t>Feb 2016 – Preliminary plan on PQC standardization announced</a:t>
            </a:r>
          </a:p>
          <a:p>
            <a:r>
              <a:rPr lang="en-US" sz="1800" dirty="0">
                <a:latin typeface="Calisto MT" charset="0"/>
                <a:ea typeface="Calisto MT" charset="0"/>
                <a:cs typeface="Calisto MT" charset="0"/>
              </a:rPr>
              <a:t>Aug 2016 – Call for public comments on draft submission requirements and evaluation criteria</a:t>
            </a:r>
          </a:p>
          <a:p>
            <a:r>
              <a:rPr lang="en-US" sz="1800" dirty="0">
                <a:latin typeface="Calisto MT" charset="0"/>
                <a:ea typeface="Calisto MT" charset="0"/>
                <a:cs typeface="Calisto MT" charset="0"/>
              </a:rPr>
              <a:t>Sep 2016 – Comment period ends</a:t>
            </a:r>
          </a:p>
          <a:p>
            <a:r>
              <a:rPr lang="en-US" sz="1800" dirty="0">
                <a:latin typeface="Calisto MT" charset="0"/>
                <a:ea typeface="Calisto MT" charset="0"/>
                <a:cs typeface="Calisto MT" charset="0"/>
              </a:rPr>
              <a:t>Dec. 2016 </a:t>
            </a:r>
            <a:r>
              <a:rPr lang="mr-IN" sz="1800" dirty="0">
                <a:latin typeface="Calisto MT" charset="0"/>
                <a:ea typeface="Calisto MT" charset="0"/>
                <a:cs typeface="Calisto MT" charset="0"/>
              </a:rPr>
              <a:t>–</a:t>
            </a:r>
            <a:r>
              <a:rPr lang="en-US" sz="1800" dirty="0">
                <a:latin typeface="Calisto MT" charset="0"/>
                <a:ea typeface="Calisto MT" charset="0"/>
                <a:cs typeface="Calisto MT" charset="0"/>
              </a:rPr>
              <a:t> Finalize Call for Proposals</a:t>
            </a:r>
          </a:p>
          <a:p>
            <a:endParaRPr lang="en-US" dirty="0"/>
          </a:p>
        </p:txBody>
      </p:sp>
    </p:spTree>
    <p:extLst>
      <p:ext uri="{BB962C8B-B14F-4D97-AF65-F5344CB8AC3E}">
        <p14:creationId xmlns:p14="http://schemas.microsoft.com/office/powerpoint/2010/main" val="1413815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4725" y="597555"/>
            <a:ext cx="8909366" cy="1280890"/>
          </a:xfrm>
        </p:spPr>
        <p:txBody>
          <a:bodyPr/>
          <a:lstStyle/>
          <a:p>
            <a:r>
              <a:rPr lang="en-US" dirty="0">
                <a:latin typeface="Calisto MT" charset="0"/>
                <a:ea typeface="Calisto MT" charset="0"/>
                <a:cs typeface="Calisto MT" charset="0"/>
              </a:rPr>
              <a:t>NIST PQC Standardization Plan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16750758"/>
              </p:ext>
            </p:extLst>
          </p:nvPr>
        </p:nvGraphicFramePr>
        <p:xfrm>
          <a:off x="1752875" y="1878445"/>
          <a:ext cx="9061216" cy="1854200"/>
        </p:xfrm>
        <a:graphic>
          <a:graphicData uri="http://schemas.openxmlformats.org/drawingml/2006/table">
            <a:tbl>
              <a:tblPr firstRow="1" bandRow="1">
                <a:tableStyleId>{5C22544A-7EE6-4342-B048-85BDC9FD1C3A}</a:tableStyleId>
              </a:tblPr>
              <a:tblGrid>
                <a:gridCol w="2889014">
                  <a:extLst>
                    <a:ext uri="{9D8B030D-6E8A-4147-A177-3AD203B41FA5}">
                      <a16:colId xmlns="" xmlns:a16="http://schemas.microsoft.com/office/drawing/2014/main" val="20000"/>
                    </a:ext>
                  </a:extLst>
                </a:gridCol>
                <a:gridCol w="6172202">
                  <a:extLst>
                    <a:ext uri="{9D8B030D-6E8A-4147-A177-3AD203B41FA5}">
                      <a16:colId xmlns="" xmlns:a16="http://schemas.microsoft.com/office/drawing/2014/main" val="20001"/>
                    </a:ext>
                  </a:extLst>
                </a:gridCol>
              </a:tblGrid>
              <a:tr h="370840">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10000"/>
                  </a:ext>
                </a:extLst>
              </a:tr>
              <a:tr h="370840">
                <a:tc>
                  <a:txBody>
                    <a:bodyPr/>
                    <a:lstStyle/>
                    <a:p>
                      <a:r>
                        <a:rPr lang="en-US" sz="1400" dirty="0">
                          <a:latin typeface="Calisto MT" charset="0"/>
                          <a:ea typeface="Calisto MT" charset="0"/>
                          <a:cs typeface="Calisto MT" charset="0"/>
                        </a:rPr>
                        <a:t>Nov. 30, 2017</a:t>
                      </a:r>
                    </a:p>
                  </a:txBody>
                  <a:tcPr/>
                </a:tc>
                <a:tc>
                  <a:txBody>
                    <a:bodyPr/>
                    <a:lstStyle/>
                    <a:p>
                      <a:r>
                        <a:rPr lang="en-US" sz="1400" dirty="0">
                          <a:latin typeface="Calisto MT" charset="0"/>
                          <a:ea typeface="Calisto MT" charset="0"/>
                          <a:cs typeface="Calisto MT" charset="0"/>
                        </a:rPr>
                        <a:t>Submission deadline</a:t>
                      </a:r>
                    </a:p>
                  </a:txBody>
                  <a:tcPr/>
                </a:tc>
                <a:extLst>
                  <a:ext uri="{0D108BD9-81ED-4DB2-BD59-A6C34878D82A}">
                    <a16:rowId xmlns="" xmlns:a16="http://schemas.microsoft.com/office/drawing/2014/main" val="10001"/>
                  </a:ext>
                </a:extLst>
              </a:tr>
              <a:tr h="370840">
                <a:tc>
                  <a:txBody>
                    <a:bodyPr/>
                    <a:lstStyle/>
                    <a:p>
                      <a:r>
                        <a:rPr lang="en-US" sz="1400" dirty="0">
                          <a:latin typeface="Calisto MT" charset="0"/>
                          <a:ea typeface="Calisto MT" charset="0"/>
                          <a:cs typeface="Calisto MT" charset="0"/>
                        </a:rPr>
                        <a:t>April 2018</a:t>
                      </a:r>
                    </a:p>
                  </a:txBody>
                  <a:tcPr/>
                </a:tc>
                <a:tc>
                  <a:txBody>
                    <a:bodyPr/>
                    <a:lstStyle/>
                    <a:p>
                      <a:r>
                        <a:rPr lang="en-US" sz="1400" dirty="0">
                          <a:latin typeface="Calisto MT" charset="0"/>
                          <a:ea typeface="Calisto MT" charset="0"/>
                          <a:cs typeface="Calisto MT" charset="0"/>
                        </a:rPr>
                        <a:t>Workshop – Submitters’ presentations</a:t>
                      </a:r>
                    </a:p>
                  </a:txBody>
                  <a:tcPr/>
                </a:tc>
                <a:extLst>
                  <a:ext uri="{0D108BD9-81ED-4DB2-BD59-A6C34878D82A}">
                    <a16:rowId xmlns="" xmlns:a16="http://schemas.microsoft.com/office/drawing/2014/main" val="10002"/>
                  </a:ext>
                </a:extLst>
              </a:tr>
              <a:tr h="370840">
                <a:tc>
                  <a:txBody>
                    <a:bodyPr/>
                    <a:lstStyle/>
                    <a:p>
                      <a:r>
                        <a:rPr lang="en-US" sz="1400" dirty="0">
                          <a:latin typeface="Calisto MT" charset="0"/>
                          <a:ea typeface="Calisto MT" charset="0"/>
                          <a:cs typeface="Calisto MT" charset="0"/>
                        </a:rPr>
                        <a:t>3-5 years</a:t>
                      </a:r>
                    </a:p>
                  </a:txBody>
                  <a:tcPr/>
                </a:tc>
                <a:tc>
                  <a:txBody>
                    <a:bodyPr/>
                    <a:lstStyle/>
                    <a:p>
                      <a:r>
                        <a:rPr lang="en-US" sz="1400" dirty="0">
                          <a:latin typeface="Calisto MT" charset="0"/>
                          <a:ea typeface="Calisto MT" charset="0"/>
                          <a:cs typeface="Calisto MT" charset="0"/>
                        </a:rPr>
                        <a:t>Analysis phase</a:t>
                      </a:r>
                      <a:r>
                        <a:rPr lang="en-US" sz="1400" baseline="0" dirty="0">
                          <a:latin typeface="Calisto MT" charset="0"/>
                          <a:ea typeface="Calisto MT" charset="0"/>
                          <a:cs typeface="Calisto MT" charset="0"/>
                        </a:rPr>
                        <a:t> - NIST reports on findings and more workshops/conferences</a:t>
                      </a:r>
                      <a:endParaRPr lang="en-US" sz="1400" dirty="0">
                        <a:latin typeface="Calisto MT" charset="0"/>
                        <a:ea typeface="Calisto MT" charset="0"/>
                        <a:cs typeface="Calisto MT" charset="0"/>
                      </a:endParaRPr>
                    </a:p>
                  </a:txBody>
                  <a:tcPr/>
                </a:tc>
                <a:extLst>
                  <a:ext uri="{0D108BD9-81ED-4DB2-BD59-A6C34878D82A}">
                    <a16:rowId xmlns="" xmlns:a16="http://schemas.microsoft.com/office/drawing/2014/main" val="10003"/>
                  </a:ext>
                </a:extLst>
              </a:tr>
              <a:tr h="370840">
                <a:tc>
                  <a:txBody>
                    <a:bodyPr/>
                    <a:lstStyle/>
                    <a:p>
                      <a:r>
                        <a:rPr lang="en-US" sz="1400" dirty="0">
                          <a:latin typeface="Calisto MT" charset="0"/>
                          <a:ea typeface="Calisto MT" charset="0"/>
                          <a:cs typeface="Calisto MT" charset="0"/>
                        </a:rPr>
                        <a:t>2</a:t>
                      </a:r>
                      <a:r>
                        <a:rPr lang="en-US" sz="1400" baseline="0" dirty="0">
                          <a:latin typeface="Calisto MT" charset="0"/>
                          <a:ea typeface="Calisto MT" charset="0"/>
                          <a:cs typeface="Calisto MT" charset="0"/>
                        </a:rPr>
                        <a:t> years later</a:t>
                      </a:r>
                      <a:endParaRPr lang="en-US" sz="1400" dirty="0">
                        <a:latin typeface="Calisto MT" charset="0"/>
                        <a:ea typeface="Calisto MT" charset="0"/>
                        <a:cs typeface="Calisto MT" charset="0"/>
                      </a:endParaRPr>
                    </a:p>
                  </a:txBody>
                  <a:tcPr/>
                </a:tc>
                <a:tc>
                  <a:txBody>
                    <a:bodyPr/>
                    <a:lstStyle/>
                    <a:p>
                      <a:r>
                        <a:rPr lang="en-US" sz="1400" dirty="0">
                          <a:latin typeface="Calisto MT" charset="0"/>
                          <a:ea typeface="Calisto MT" charset="0"/>
                          <a:cs typeface="Calisto MT" charset="0"/>
                        </a:rPr>
                        <a:t>Draft standards available for public comments</a:t>
                      </a:r>
                    </a:p>
                  </a:txBody>
                  <a:tcPr/>
                </a:tc>
                <a:extLst>
                  <a:ext uri="{0D108BD9-81ED-4DB2-BD59-A6C34878D82A}">
                    <a16:rowId xmlns="" xmlns:a16="http://schemas.microsoft.com/office/drawing/2014/main" val="10004"/>
                  </a:ext>
                </a:extLst>
              </a:tr>
            </a:tbl>
          </a:graphicData>
        </a:graphic>
      </p:graphicFrame>
      <p:sp>
        <p:nvSpPr>
          <p:cNvPr id="4" name="Content Placeholder 2"/>
          <p:cNvSpPr txBox="1">
            <a:spLocks/>
          </p:cNvSpPr>
          <p:nvPr/>
        </p:nvSpPr>
        <p:spPr>
          <a:xfrm>
            <a:off x="1631881" y="3886200"/>
            <a:ext cx="4727527" cy="2514600"/>
          </a:xfrm>
          <a:prstGeom prst="rect">
            <a:avLst/>
          </a:prstGeom>
        </p:spPr>
        <p:txBody>
          <a:bodyPr vert="horz" lIns="91440" tIns="45720" rIns="91440" bIns="45720" rtlCol="0">
            <a:normAutofit/>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dirty="0">
                <a:latin typeface="Calisto MT" charset="0"/>
                <a:ea typeface="Calisto MT" charset="0"/>
                <a:cs typeface="Calisto MT" charset="0"/>
              </a:rPr>
              <a:t>NIST will post “complete and proper” submissions</a:t>
            </a:r>
          </a:p>
          <a:p>
            <a:r>
              <a:rPr lang="en-US" dirty="0">
                <a:latin typeface="Calisto MT" charset="0"/>
                <a:ea typeface="Calisto MT" charset="0"/>
                <a:cs typeface="Calisto MT" charset="0"/>
              </a:rPr>
              <a:t>NIST PQC Standardization Conference (with </a:t>
            </a:r>
            <a:r>
              <a:rPr lang="en-US" dirty="0" err="1">
                <a:latin typeface="Calisto MT" charset="0"/>
                <a:ea typeface="Calisto MT" charset="0"/>
                <a:cs typeface="Calisto MT" charset="0"/>
              </a:rPr>
              <a:t>PQCrypto</a:t>
            </a:r>
            <a:r>
              <a:rPr lang="en-US" dirty="0">
                <a:latin typeface="Calisto MT" charset="0"/>
                <a:ea typeface="Calisto MT" charset="0"/>
                <a:cs typeface="Calisto MT" charset="0"/>
              </a:rPr>
              <a:t>, Apr 2018)</a:t>
            </a:r>
          </a:p>
          <a:p>
            <a:r>
              <a:rPr lang="en-US" dirty="0">
                <a:latin typeface="Calisto MT" charset="0"/>
                <a:ea typeface="Calisto MT" charset="0"/>
                <a:cs typeface="Calisto MT" charset="0"/>
              </a:rPr>
              <a:t>Initial phase of evaluation (12-18 months)</a:t>
            </a:r>
          </a:p>
          <a:p>
            <a:pPr lvl="1"/>
            <a:r>
              <a:rPr lang="en-US" dirty="0">
                <a:latin typeface="Calisto MT" charset="0"/>
                <a:ea typeface="Calisto MT" charset="0"/>
                <a:cs typeface="Calisto MT" charset="0"/>
              </a:rPr>
              <a:t>Internal and public review</a:t>
            </a:r>
          </a:p>
          <a:p>
            <a:pPr lvl="1"/>
            <a:r>
              <a:rPr lang="en-US" dirty="0">
                <a:latin typeface="Calisto MT" charset="0"/>
                <a:ea typeface="Calisto MT" charset="0"/>
                <a:cs typeface="Calisto MT" charset="0"/>
              </a:rPr>
              <a:t>No modifications allowed</a:t>
            </a:r>
          </a:p>
          <a:p>
            <a:endParaRPr lang="en-US" dirty="0"/>
          </a:p>
        </p:txBody>
      </p:sp>
      <p:sp>
        <p:nvSpPr>
          <p:cNvPr id="6" name="Content Placeholder 2"/>
          <p:cNvSpPr txBox="1">
            <a:spLocks/>
          </p:cNvSpPr>
          <p:nvPr/>
        </p:nvSpPr>
        <p:spPr>
          <a:xfrm>
            <a:off x="6394491" y="3897775"/>
            <a:ext cx="4419600" cy="2514600"/>
          </a:xfrm>
          <a:prstGeom prst="rect">
            <a:avLst/>
          </a:prstGeom>
        </p:spPr>
        <p:txBody>
          <a:bodyPr vert="horz" lIns="91440" tIns="45720" rIns="91440" bIns="45720" rtlCol="0">
            <a:normAutofit fontScale="92500" lnSpcReduction="10000"/>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dirty="0">
                <a:latin typeface="Calisto MT" charset="0"/>
                <a:ea typeface="Calisto MT" charset="0"/>
                <a:cs typeface="Calisto MT" charset="0"/>
              </a:rPr>
              <a:t>Narrowed pool will undergo a second round (12-18 months)</a:t>
            </a:r>
          </a:p>
          <a:p>
            <a:pPr lvl="1"/>
            <a:r>
              <a:rPr lang="en-US" dirty="0">
                <a:latin typeface="Calisto MT" charset="0"/>
                <a:ea typeface="Calisto MT" charset="0"/>
                <a:cs typeface="Calisto MT" charset="0"/>
              </a:rPr>
              <a:t>Second conference to be held</a:t>
            </a:r>
          </a:p>
          <a:p>
            <a:pPr lvl="1"/>
            <a:r>
              <a:rPr lang="en-US" dirty="0">
                <a:latin typeface="Calisto MT" charset="0"/>
                <a:ea typeface="Calisto MT" charset="0"/>
                <a:cs typeface="Calisto MT" charset="0"/>
              </a:rPr>
              <a:t>Minor changes allowed</a:t>
            </a:r>
          </a:p>
          <a:p>
            <a:r>
              <a:rPr lang="en-US" dirty="0">
                <a:latin typeface="Calisto MT" charset="0"/>
                <a:ea typeface="Calisto MT" charset="0"/>
                <a:cs typeface="Calisto MT" charset="0"/>
              </a:rPr>
              <a:t>Possible third round of evaluation, if needed</a:t>
            </a:r>
          </a:p>
          <a:p>
            <a:r>
              <a:rPr lang="en-US" dirty="0">
                <a:latin typeface="Calisto MT" charset="0"/>
                <a:ea typeface="Calisto MT" charset="0"/>
                <a:cs typeface="Calisto MT" charset="0"/>
              </a:rPr>
              <a:t>NIST will release reports on progress and selection rationale</a:t>
            </a:r>
          </a:p>
        </p:txBody>
      </p:sp>
    </p:spTree>
    <p:extLst>
      <p:ext uri="{BB962C8B-B14F-4D97-AF65-F5344CB8AC3E}">
        <p14:creationId xmlns:p14="http://schemas.microsoft.com/office/powerpoint/2010/main" val="314848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160" y="838200"/>
            <a:ext cx="10972800" cy="1143000"/>
          </a:xfrm>
        </p:spPr>
        <p:txBody>
          <a:bodyPr>
            <a:normAutofit/>
          </a:bodyPr>
          <a:lstStyle/>
          <a:p>
            <a:r>
              <a:rPr lang="en-US" sz="4000" cap="none" dirty="0">
                <a:latin typeface="Calisto MT" charset="0"/>
                <a:ea typeface="Calisto MT" charset="0"/>
                <a:cs typeface="Calisto MT" charset="0"/>
              </a:rPr>
              <a:t>Overview of NIST Call For Proposals</a:t>
            </a:r>
          </a:p>
        </p:txBody>
      </p:sp>
      <p:sp>
        <p:nvSpPr>
          <p:cNvPr id="4" name="Content Placeholder 2"/>
          <p:cNvSpPr txBox="1">
            <a:spLocks/>
          </p:cNvSpPr>
          <p:nvPr/>
        </p:nvSpPr>
        <p:spPr>
          <a:xfrm>
            <a:off x="1245870" y="2091690"/>
            <a:ext cx="9650729" cy="3909060"/>
          </a:xfrm>
          <a:prstGeom prst="rect">
            <a:avLst/>
          </a:prstGeom>
        </p:spPr>
        <p:txBody>
          <a:bodyPr vert="horz" lIns="91440" tIns="45720" rIns="91440" bIns="45720" rtlCol="0">
            <a:normAutofit/>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dirty="0">
                <a:latin typeface="Calisto MT" charset="0"/>
                <a:ea typeface="Calisto MT" charset="0"/>
                <a:cs typeface="Calisto MT" charset="0"/>
              </a:rPr>
              <a:t>Requirements for Submission Packages</a:t>
            </a:r>
          </a:p>
          <a:p>
            <a:pPr lvl="1"/>
            <a:r>
              <a:rPr lang="en-US" dirty="0">
                <a:latin typeface="Calisto MT" charset="0"/>
                <a:ea typeface="Calisto MT" charset="0"/>
                <a:cs typeface="Calisto MT" charset="0"/>
              </a:rPr>
              <a:t>Cover sheet, supporting documentation, implementations, IP statements</a:t>
            </a:r>
          </a:p>
          <a:p>
            <a:r>
              <a:rPr lang="en-US" dirty="0">
                <a:latin typeface="Calisto MT" charset="0"/>
                <a:ea typeface="Calisto MT" charset="0"/>
                <a:cs typeface="Calisto MT" charset="0"/>
              </a:rPr>
              <a:t>Minimal Acceptability Requirements</a:t>
            </a:r>
          </a:p>
          <a:p>
            <a:pPr lvl="1"/>
            <a:r>
              <a:rPr lang="en-US" dirty="0">
                <a:latin typeface="Calisto MT" charset="0"/>
                <a:ea typeface="Calisto MT" charset="0"/>
                <a:cs typeface="Calisto MT" charset="0"/>
              </a:rPr>
              <a:t>Scope – public key </a:t>
            </a:r>
            <a:r>
              <a:rPr lang="en-US" dirty="0">
                <a:solidFill>
                  <a:srgbClr val="FF0000"/>
                </a:solidFill>
                <a:latin typeface="Calisto MT" charset="0"/>
                <a:ea typeface="Calisto MT" charset="0"/>
                <a:cs typeface="Calisto MT" charset="0"/>
              </a:rPr>
              <a:t>signatures</a:t>
            </a:r>
            <a:r>
              <a:rPr lang="en-US" dirty="0">
                <a:latin typeface="Calisto MT" charset="0"/>
                <a:ea typeface="Calisto MT" charset="0"/>
                <a:cs typeface="Calisto MT" charset="0"/>
              </a:rPr>
              <a:t>, </a:t>
            </a:r>
            <a:r>
              <a:rPr lang="en-US" dirty="0">
                <a:solidFill>
                  <a:srgbClr val="FF0000"/>
                </a:solidFill>
                <a:latin typeface="Calisto MT" charset="0"/>
                <a:ea typeface="Calisto MT" charset="0"/>
                <a:cs typeface="Calisto MT" charset="0"/>
              </a:rPr>
              <a:t>encryption</a:t>
            </a:r>
            <a:r>
              <a:rPr lang="en-US" dirty="0">
                <a:latin typeface="Calisto MT" charset="0"/>
                <a:ea typeface="Calisto MT" charset="0"/>
                <a:cs typeface="Calisto MT" charset="0"/>
              </a:rPr>
              <a:t>, </a:t>
            </a:r>
            <a:r>
              <a:rPr lang="en-US" dirty="0">
                <a:solidFill>
                  <a:srgbClr val="FF0000"/>
                </a:solidFill>
                <a:latin typeface="Calisto MT" charset="0"/>
                <a:ea typeface="Calisto MT" charset="0"/>
                <a:cs typeface="Calisto MT" charset="0"/>
              </a:rPr>
              <a:t>key-exchange</a:t>
            </a:r>
            <a:endParaRPr lang="en-US" dirty="0">
              <a:solidFill>
                <a:schemeClr val="tx1">
                  <a:lumMod val="95000"/>
                  <a:lumOff val="5000"/>
                </a:schemeClr>
              </a:solidFill>
              <a:latin typeface="Calisto MT" charset="0"/>
              <a:ea typeface="Calisto MT" charset="0"/>
              <a:cs typeface="Calisto MT" charset="0"/>
            </a:endParaRPr>
          </a:p>
          <a:p>
            <a:pPr lvl="1"/>
            <a:r>
              <a:rPr lang="en-US" dirty="0">
                <a:latin typeface="Calisto MT" charset="0"/>
                <a:ea typeface="Calisto MT" charset="0"/>
                <a:cs typeface="Calisto MT" charset="0"/>
              </a:rPr>
              <a:t>Basic requirements for each function</a:t>
            </a:r>
          </a:p>
          <a:p>
            <a:r>
              <a:rPr lang="en-US" dirty="0">
                <a:latin typeface="Calisto MT" charset="0"/>
                <a:ea typeface="Calisto MT" charset="0"/>
                <a:cs typeface="Calisto MT" charset="0"/>
              </a:rPr>
              <a:t>Evaluation Criteria</a:t>
            </a:r>
          </a:p>
          <a:p>
            <a:pPr lvl="1"/>
            <a:r>
              <a:rPr lang="en-US" dirty="0">
                <a:latin typeface="Calisto MT" charset="0"/>
                <a:ea typeface="Calisto MT" charset="0"/>
                <a:cs typeface="Calisto MT" charset="0"/>
              </a:rPr>
              <a:t>Security: security models, target security strengths, </a:t>
            </a:r>
          </a:p>
          <a:p>
            <a:pPr lvl="1"/>
            <a:r>
              <a:rPr lang="en-US" dirty="0">
                <a:latin typeface="Calisto MT" charset="0"/>
                <a:ea typeface="Calisto MT" charset="0"/>
                <a:cs typeface="Calisto MT" charset="0"/>
              </a:rPr>
              <a:t>Performance: key sizes, computational efficiency</a:t>
            </a:r>
          </a:p>
          <a:p>
            <a:pPr lvl="1"/>
            <a:r>
              <a:rPr lang="en-US" dirty="0">
                <a:latin typeface="Calisto MT" charset="0"/>
                <a:ea typeface="Calisto MT" charset="0"/>
                <a:cs typeface="Calisto MT" charset="0"/>
              </a:rPr>
              <a:t>Flexibility</a:t>
            </a:r>
          </a:p>
          <a:p>
            <a:r>
              <a:rPr lang="en-US" dirty="0">
                <a:latin typeface="Calisto MT" charset="0"/>
                <a:ea typeface="Calisto MT" charset="0"/>
                <a:cs typeface="Calisto MT" charset="0"/>
              </a:rPr>
              <a:t>Plans for the Evaluation Process</a:t>
            </a:r>
          </a:p>
          <a:p>
            <a:endParaRPr lang="en-US" dirty="0"/>
          </a:p>
        </p:txBody>
      </p:sp>
    </p:spTree>
    <p:extLst>
      <p:ext uri="{BB962C8B-B14F-4D97-AF65-F5344CB8AC3E}">
        <p14:creationId xmlns:p14="http://schemas.microsoft.com/office/powerpoint/2010/main" val="3569074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580" y="743268"/>
            <a:ext cx="10972800" cy="1143000"/>
          </a:xfrm>
        </p:spPr>
        <p:txBody>
          <a:bodyPr/>
          <a:lstStyle/>
          <a:p>
            <a:r>
              <a:rPr lang="en-US" dirty="0">
                <a:latin typeface="Calisto MT" charset="0"/>
                <a:ea typeface="Calisto MT" charset="0"/>
                <a:cs typeface="Calisto MT" charset="0"/>
              </a:rPr>
              <a:t>Scope and Current NIST Standards</a:t>
            </a:r>
          </a:p>
        </p:txBody>
      </p:sp>
      <p:sp>
        <p:nvSpPr>
          <p:cNvPr id="4" name="Content Placeholder 2"/>
          <p:cNvSpPr txBox="1">
            <a:spLocks/>
          </p:cNvSpPr>
          <p:nvPr/>
        </p:nvSpPr>
        <p:spPr>
          <a:xfrm>
            <a:off x="868680" y="1886268"/>
            <a:ext cx="10553701" cy="4400232"/>
          </a:xfrm>
          <a:prstGeom prst="rect">
            <a:avLst/>
          </a:prstGeom>
        </p:spPr>
        <p:txBody>
          <a:bodyPr vert="horz" lIns="91440" tIns="45720" rIns="91440" bIns="45720" rtlCol="0">
            <a:normAutofit lnSpcReduction="10000"/>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000" dirty="0">
                <a:solidFill>
                  <a:schemeClr val="tx1">
                    <a:lumMod val="95000"/>
                    <a:lumOff val="5000"/>
                  </a:schemeClr>
                </a:solidFill>
                <a:latin typeface="Calisto MT" charset="0"/>
                <a:ea typeface="Calisto MT" charset="0"/>
                <a:cs typeface="Calisto MT" charset="0"/>
              </a:rPr>
              <a:t>The scope is determined by the NIST current standards. </a:t>
            </a:r>
          </a:p>
          <a:p>
            <a:pPr lvl="1"/>
            <a:r>
              <a:rPr lang="en-US" sz="1800" dirty="0">
                <a:solidFill>
                  <a:schemeClr val="tx1">
                    <a:lumMod val="95000"/>
                    <a:lumOff val="5000"/>
                  </a:schemeClr>
                </a:solidFill>
                <a:latin typeface="Calisto MT" charset="0"/>
                <a:ea typeface="Calisto MT" charset="0"/>
                <a:cs typeface="Calisto MT" charset="0"/>
              </a:rPr>
              <a:t>Signatures</a:t>
            </a:r>
          </a:p>
          <a:p>
            <a:pPr lvl="2"/>
            <a:r>
              <a:rPr lang="en-US" sz="1600" dirty="0">
                <a:solidFill>
                  <a:schemeClr val="tx1">
                    <a:lumMod val="95000"/>
                    <a:lumOff val="5000"/>
                  </a:schemeClr>
                </a:solidFill>
                <a:latin typeface="Calisto MT" charset="0"/>
                <a:ea typeface="Calisto MT" charset="0"/>
                <a:cs typeface="Calisto MT" charset="0"/>
              </a:rPr>
              <a:t>Public-key signature schemes for generating and verifying digital signatures (FIPS 186-4)</a:t>
            </a:r>
          </a:p>
          <a:p>
            <a:pPr lvl="1"/>
            <a:r>
              <a:rPr lang="en-US" sz="1800" dirty="0">
                <a:solidFill>
                  <a:schemeClr val="tx1">
                    <a:lumMod val="95000"/>
                    <a:lumOff val="5000"/>
                  </a:schemeClr>
                </a:solidFill>
                <a:latin typeface="Calisto MT" charset="0"/>
                <a:ea typeface="Calisto MT" charset="0"/>
                <a:cs typeface="Calisto MT" charset="0"/>
              </a:rPr>
              <a:t>Encryption/key-establishment</a:t>
            </a:r>
          </a:p>
          <a:p>
            <a:pPr lvl="2"/>
            <a:r>
              <a:rPr lang="en-US" sz="1600" dirty="0">
                <a:solidFill>
                  <a:schemeClr val="tx1">
                    <a:lumMod val="95000"/>
                    <a:lumOff val="5000"/>
                  </a:schemeClr>
                </a:solidFill>
                <a:latin typeface="Calisto MT" charset="0"/>
                <a:ea typeface="Calisto MT" charset="0"/>
                <a:cs typeface="Calisto MT" charset="0"/>
              </a:rPr>
              <a:t>Encryption scheme used for</a:t>
            </a:r>
          </a:p>
          <a:p>
            <a:pPr lvl="3"/>
            <a:r>
              <a:rPr lang="en-US" sz="1400" dirty="0">
                <a:solidFill>
                  <a:schemeClr val="tx1">
                    <a:lumMod val="95000"/>
                    <a:lumOff val="5000"/>
                  </a:schemeClr>
                </a:solidFill>
                <a:latin typeface="Calisto MT" charset="0"/>
                <a:ea typeface="Calisto MT" charset="0"/>
                <a:cs typeface="Calisto MT" charset="0"/>
              </a:rPr>
              <a:t>Key transport from one party to another </a:t>
            </a:r>
          </a:p>
          <a:p>
            <a:pPr lvl="3"/>
            <a:r>
              <a:rPr lang="en-US" sz="1400" dirty="0">
                <a:solidFill>
                  <a:schemeClr val="tx1">
                    <a:lumMod val="95000"/>
                    <a:lumOff val="5000"/>
                  </a:schemeClr>
                </a:solidFill>
                <a:latin typeface="Calisto MT" charset="0"/>
                <a:ea typeface="Calisto MT" charset="0"/>
                <a:cs typeface="Calisto MT" charset="0"/>
              </a:rPr>
              <a:t>Exchanging encrypted secret values between two parties to establish shared secret value (see SP 800-56B)</a:t>
            </a:r>
          </a:p>
          <a:p>
            <a:pPr lvl="2"/>
            <a:r>
              <a:rPr lang="en-US" sz="1600" dirty="0">
                <a:solidFill>
                  <a:schemeClr val="tx1">
                    <a:lumMod val="95000"/>
                    <a:lumOff val="5000"/>
                  </a:schemeClr>
                </a:solidFill>
                <a:latin typeface="Calisto MT" charset="0"/>
                <a:ea typeface="Calisto MT" charset="0"/>
                <a:cs typeface="Calisto MT" charset="0"/>
              </a:rPr>
              <a:t>Key-establishment</a:t>
            </a:r>
          </a:p>
          <a:p>
            <a:pPr lvl="3"/>
            <a:r>
              <a:rPr lang="en-US" sz="1400" dirty="0">
                <a:solidFill>
                  <a:schemeClr val="tx1">
                    <a:lumMod val="95000"/>
                    <a:lumOff val="5000"/>
                  </a:schemeClr>
                </a:solidFill>
                <a:latin typeface="Calisto MT" charset="0"/>
                <a:ea typeface="Calisto MT" charset="0"/>
                <a:cs typeface="Calisto MT" charset="0"/>
              </a:rPr>
              <a:t>Schemes like </a:t>
            </a:r>
            <a:r>
              <a:rPr lang="en-US" sz="1400" dirty="0" err="1">
                <a:solidFill>
                  <a:schemeClr val="tx1">
                    <a:lumMod val="95000"/>
                    <a:lumOff val="5000"/>
                  </a:schemeClr>
                </a:solidFill>
                <a:latin typeface="Calisto MT" charset="0"/>
                <a:ea typeface="Calisto MT" charset="0"/>
                <a:cs typeface="Calisto MT" charset="0"/>
              </a:rPr>
              <a:t>Diffie</a:t>
            </a:r>
            <a:r>
              <a:rPr lang="en-US" sz="1400" dirty="0">
                <a:solidFill>
                  <a:schemeClr val="tx1">
                    <a:lumMod val="95000"/>
                    <a:lumOff val="5000"/>
                  </a:schemeClr>
                </a:solidFill>
                <a:latin typeface="Calisto MT" charset="0"/>
                <a:ea typeface="Calisto MT" charset="0"/>
                <a:cs typeface="Calisto MT" charset="0"/>
              </a:rPr>
              <a:t>-Hellman key exchange (see SP 800-56A)</a:t>
            </a:r>
          </a:p>
          <a:p>
            <a:r>
              <a:rPr lang="en-US" sz="2000" dirty="0">
                <a:solidFill>
                  <a:schemeClr val="tx1">
                    <a:lumMod val="95000"/>
                    <a:lumOff val="5000"/>
                  </a:schemeClr>
                </a:solidFill>
                <a:latin typeface="Calisto MT" charset="0"/>
                <a:ea typeface="Calisto MT" charset="0"/>
                <a:cs typeface="Calisto MT" charset="0"/>
              </a:rPr>
              <a:t>We plan to standardize the PQC algorithms in new </a:t>
            </a:r>
            <a:r>
              <a:rPr lang="en-US" sz="2000" dirty="0" smtClean="0">
                <a:solidFill>
                  <a:schemeClr val="tx1">
                    <a:lumMod val="95000"/>
                    <a:lumOff val="5000"/>
                  </a:schemeClr>
                </a:solidFill>
                <a:latin typeface="Calisto MT" charset="0"/>
                <a:ea typeface="Calisto MT" charset="0"/>
                <a:cs typeface="Calisto MT" charset="0"/>
              </a:rPr>
              <a:t>standards, i.e.</a:t>
            </a:r>
          </a:p>
          <a:p>
            <a:pPr lvl="1"/>
            <a:r>
              <a:rPr lang="en-US" sz="1801" dirty="0" smtClean="0">
                <a:solidFill>
                  <a:schemeClr val="tx1">
                    <a:lumMod val="95000"/>
                    <a:lumOff val="5000"/>
                  </a:schemeClr>
                </a:solidFill>
                <a:latin typeface="Calisto MT" charset="0"/>
                <a:ea typeface="Calisto MT" charset="0"/>
                <a:cs typeface="Calisto MT" charset="0"/>
              </a:rPr>
              <a:t>PQC signatures will not be a revision of FIPS 186</a:t>
            </a:r>
          </a:p>
          <a:p>
            <a:pPr lvl="1"/>
            <a:r>
              <a:rPr lang="en-US" sz="1801" dirty="0" smtClean="0">
                <a:solidFill>
                  <a:schemeClr val="tx1">
                    <a:lumMod val="95000"/>
                    <a:lumOff val="5000"/>
                  </a:schemeClr>
                </a:solidFill>
                <a:latin typeface="Calisto MT" charset="0"/>
                <a:ea typeface="Calisto MT" charset="0"/>
                <a:cs typeface="Calisto MT" charset="0"/>
              </a:rPr>
              <a:t>PQC key exchange will not be a revision of NIST SP 800-56A</a:t>
            </a:r>
            <a:endParaRPr lang="en-US" sz="1801" dirty="0">
              <a:solidFill>
                <a:schemeClr val="tx1">
                  <a:lumMod val="95000"/>
                  <a:lumOff val="5000"/>
                </a:schemeClr>
              </a:solidFill>
              <a:latin typeface="Calisto MT" charset="0"/>
              <a:ea typeface="Calisto MT" charset="0"/>
              <a:cs typeface="Calisto MT" charset="0"/>
            </a:endParaRPr>
          </a:p>
        </p:txBody>
      </p:sp>
    </p:spTree>
    <p:extLst>
      <p:ext uri="{BB962C8B-B14F-4D97-AF65-F5344CB8AC3E}">
        <p14:creationId xmlns:p14="http://schemas.microsoft.com/office/powerpoint/2010/main" val="1293636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130" y="596097"/>
            <a:ext cx="10972800" cy="1143000"/>
          </a:xfrm>
        </p:spPr>
        <p:txBody>
          <a:bodyPr/>
          <a:lstStyle/>
          <a:p>
            <a:r>
              <a:rPr lang="en-US" dirty="0">
                <a:latin typeface="Calisto MT" charset="0"/>
                <a:ea typeface="Calisto MT" charset="0"/>
                <a:cs typeface="Calisto MT" charset="0"/>
              </a:rPr>
              <a:t>Requirements</a:t>
            </a:r>
          </a:p>
        </p:txBody>
      </p:sp>
      <p:sp>
        <p:nvSpPr>
          <p:cNvPr id="4" name="Content Placeholder 2"/>
          <p:cNvSpPr txBox="1">
            <a:spLocks/>
          </p:cNvSpPr>
          <p:nvPr/>
        </p:nvSpPr>
        <p:spPr>
          <a:xfrm>
            <a:off x="868680" y="1886268"/>
            <a:ext cx="10553701" cy="4400232"/>
          </a:xfrm>
          <a:prstGeom prst="rect">
            <a:avLst/>
          </a:prstGeom>
        </p:spPr>
        <p:txBody>
          <a:bodyPr vert="horz" lIns="91440" tIns="45720" rIns="91440" bIns="45720" rtlCol="0">
            <a:normAutofit/>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dirty="0">
                <a:latin typeface="Calisto MT" charset="0"/>
                <a:ea typeface="Calisto MT" charset="0"/>
                <a:cs typeface="Calisto MT" charset="0"/>
              </a:rPr>
              <a:t>Minimal acceptability requirements</a:t>
            </a:r>
          </a:p>
          <a:p>
            <a:pPr lvl="1"/>
            <a:r>
              <a:rPr lang="en-US" dirty="0">
                <a:latin typeface="Calisto MT" charset="0"/>
                <a:ea typeface="Calisto MT" charset="0"/>
                <a:cs typeface="Calisto MT" charset="0"/>
              </a:rPr>
              <a:t>Provide description on at least one of functionalities:</a:t>
            </a:r>
          </a:p>
          <a:p>
            <a:pPr lvl="2"/>
            <a:r>
              <a:rPr lang="en-US" dirty="0">
                <a:latin typeface="Calisto MT" charset="0"/>
                <a:ea typeface="Calisto MT" charset="0"/>
                <a:cs typeface="Calisto MT" charset="0"/>
              </a:rPr>
              <a:t>Public-key encryption, KEM scheme, Digital signatures</a:t>
            </a:r>
          </a:p>
          <a:p>
            <a:pPr lvl="1"/>
            <a:r>
              <a:rPr lang="en-US" dirty="0">
                <a:latin typeface="Calisto MT" charset="0"/>
                <a:ea typeface="Calisto MT" charset="0"/>
                <a:cs typeface="Calisto MT" charset="0"/>
              </a:rPr>
              <a:t>Publicly disclosed and available for public review</a:t>
            </a:r>
          </a:p>
          <a:p>
            <a:pPr lvl="1"/>
            <a:r>
              <a:rPr lang="en-US" dirty="0">
                <a:latin typeface="Calisto MT" charset="0"/>
                <a:ea typeface="Calisto MT" charset="0"/>
                <a:cs typeface="Calisto MT" charset="0"/>
              </a:rPr>
              <a:t>Not incorporate components insecure against quantum computers</a:t>
            </a:r>
          </a:p>
          <a:p>
            <a:pPr lvl="1"/>
            <a:r>
              <a:rPr lang="en-US" dirty="0">
                <a:latin typeface="Calisto MT" charset="0"/>
                <a:ea typeface="Calisto MT" charset="0"/>
                <a:cs typeface="Calisto MT" charset="0"/>
              </a:rPr>
              <a:t>Concrete values for parameters claiming to meet security properties</a:t>
            </a:r>
          </a:p>
          <a:p>
            <a:r>
              <a:rPr lang="en-US" dirty="0">
                <a:latin typeface="Calisto MT" charset="0"/>
                <a:ea typeface="Calisto MT" charset="0"/>
                <a:cs typeface="Calisto MT" charset="0"/>
              </a:rPr>
              <a:t>Required support materials</a:t>
            </a:r>
          </a:p>
          <a:p>
            <a:pPr lvl="1"/>
            <a:r>
              <a:rPr lang="en-US" dirty="0">
                <a:latin typeface="Calisto MT" charset="0"/>
                <a:ea typeface="Calisto MT" charset="0"/>
                <a:cs typeface="Calisto MT" charset="0"/>
              </a:rPr>
              <a:t>Performance analysis (implementations + documentation)</a:t>
            </a:r>
          </a:p>
          <a:p>
            <a:pPr lvl="1"/>
            <a:r>
              <a:rPr lang="en-US" dirty="0">
                <a:latin typeface="Calisto MT" charset="0"/>
                <a:ea typeface="Calisto MT" charset="0"/>
                <a:cs typeface="Calisto MT" charset="0"/>
              </a:rPr>
              <a:t>Known Answer Test values</a:t>
            </a:r>
          </a:p>
          <a:p>
            <a:pPr lvl="1"/>
            <a:r>
              <a:rPr lang="en-US" dirty="0">
                <a:latin typeface="Calisto MT" charset="0"/>
                <a:ea typeface="Calisto MT" charset="0"/>
                <a:cs typeface="Calisto MT" charset="0"/>
              </a:rPr>
              <a:t>Security analysis (with preliminary security strength categories)</a:t>
            </a:r>
          </a:p>
          <a:p>
            <a:pPr lvl="1"/>
            <a:r>
              <a:rPr lang="en-US" dirty="0">
                <a:latin typeface="Calisto MT" charset="0"/>
                <a:ea typeface="Calisto MT" charset="0"/>
                <a:cs typeface="Calisto MT" charset="0"/>
              </a:rPr>
              <a:t>Signed Intellectual Property statements and disclosures</a:t>
            </a:r>
          </a:p>
        </p:txBody>
      </p:sp>
    </p:spTree>
    <p:extLst>
      <p:ext uri="{BB962C8B-B14F-4D97-AF65-F5344CB8AC3E}">
        <p14:creationId xmlns:p14="http://schemas.microsoft.com/office/powerpoint/2010/main" val="441874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152" y="807073"/>
            <a:ext cx="10972800" cy="1143000"/>
          </a:xfrm>
        </p:spPr>
        <p:txBody>
          <a:bodyPr/>
          <a:lstStyle/>
          <a:p>
            <a:r>
              <a:rPr lang="en-US" dirty="0">
                <a:latin typeface="Calisto MT" charset="0"/>
                <a:ea typeface="Calisto MT" charset="0"/>
                <a:cs typeface="Calisto MT" charset="0"/>
              </a:rPr>
              <a:t>Security Notions </a:t>
            </a:r>
          </a:p>
        </p:txBody>
      </p:sp>
      <p:sp>
        <p:nvSpPr>
          <p:cNvPr id="4" name="Content Placeholder 2"/>
          <p:cNvSpPr txBox="1">
            <a:spLocks/>
          </p:cNvSpPr>
          <p:nvPr/>
        </p:nvSpPr>
        <p:spPr>
          <a:xfrm>
            <a:off x="868680" y="2187614"/>
            <a:ext cx="10553701" cy="4098885"/>
          </a:xfrm>
          <a:prstGeom prst="rect">
            <a:avLst/>
          </a:prstGeom>
        </p:spPr>
        <p:txBody>
          <a:bodyPr vert="horz" lIns="91440" tIns="45720" rIns="91440" bIns="45720" rtlCol="0">
            <a:normAutofit/>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400" dirty="0">
                <a:latin typeface="Calisto MT" charset="0"/>
                <a:ea typeface="Calisto MT" charset="0"/>
                <a:cs typeface="Calisto MT" charset="0"/>
              </a:rPr>
              <a:t>Signatures</a:t>
            </a:r>
          </a:p>
          <a:p>
            <a:pPr lvl="1"/>
            <a:r>
              <a:rPr lang="en-US" sz="2000" dirty="0">
                <a:latin typeface="Calisto MT" charset="0"/>
                <a:ea typeface="Calisto MT" charset="0"/>
                <a:cs typeface="Calisto MT" charset="0"/>
              </a:rPr>
              <a:t>Existentially unforgeable with respect to adaptive chosen message attack (EUF-CMA)</a:t>
            </a:r>
          </a:p>
          <a:p>
            <a:pPr lvl="1"/>
            <a:r>
              <a:rPr lang="en-US" sz="2000" dirty="0">
                <a:latin typeface="Calisto MT" charset="0"/>
                <a:ea typeface="Calisto MT" charset="0"/>
                <a:cs typeface="Calisto MT" charset="0"/>
              </a:rPr>
              <a:t>Assume the attacker has access to no more than 2</a:t>
            </a:r>
            <a:r>
              <a:rPr lang="en-US" sz="2000" baseline="30000" dirty="0">
                <a:latin typeface="Calisto MT" charset="0"/>
                <a:ea typeface="Calisto MT" charset="0"/>
                <a:cs typeface="Calisto MT" charset="0"/>
              </a:rPr>
              <a:t>64</a:t>
            </a:r>
            <a:r>
              <a:rPr lang="en-US" sz="2000" dirty="0">
                <a:latin typeface="Calisto MT" charset="0"/>
                <a:ea typeface="Calisto MT" charset="0"/>
                <a:cs typeface="Calisto MT" charset="0"/>
              </a:rPr>
              <a:t> signatures for chosen messages</a:t>
            </a:r>
          </a:p>
          <a:p>
            <a:r>
              <a:rPr lang="en-US" sz="2400" dirty="0">
                <a:latin typeface="Calisto MT" charset="0"/>
                <a:ea typeface="Calisto MT" charset="0"/>
                <a:cs typeface="Calisto MT" charset="0"/>
              </a:rPr>
              <a:t>Encryption</a:t>
            </a:r>
          </a:p>
          <a:p>
            <a:pPr lvl="1"/>
            <a:r>
              <a:rPr lang="en-US" sz="2000" dirty="0">
                <a:latin typeface="Calisto MT" charset="0"/>
                <a:ea typeface="Calisto MT" charset="0"/>
                <a:cs typeface="Calisto MT" charset="0"/>
              </a:rPr>
              <a:t>Semantically secure with respect to adaptive chosen </a:t>
            </a:r>
            <a:r>
              <a:rPr lang="en-US" sz="2000" dirty="0" err="1">
                <a:latin typeface="Calisto MT" charset="0"/>
                <a:ea typeface="Calisto MT" charset="0"/>
                <a:cs typeface="Calisto MT" charset="0"/>
              </a:rPr>
              <a:t>ciphertext</a:t>
            </a:r>
            <a:r>
              <a:rPr lang="en-US" sz="2000" dirty="0">
                <a:latin typeface="Calisto MT" charset="0"/>
                <a:ea typeface="Calisto MT" charset="0"/>
                <a:cs typeface="Calisto MT" charset="0"/>
              </a:rPr>
              <a:t> attack (IND-CCA2)</a:t>
            </a:r>
          </a:p>
          <a:p>
            <a:pPr lvl="1"/>
            <a:r>
              <a:rPr lang="en-US" sz="2000" dirty="0">
                <a:latin typeface="Calisto MT" charset="0"/>
                <a:ea typeface="Calisto MT" charset="0"/>
                <a:cs typeface="Calisto MT" charset="0"/>
              </a:rPr>
              <a:t>Assume the attacker has access to no more than 2</a:t>
            </a:r>
            <a:r>
              <a:rPr lang="en-US" sz="2000" baseline="30000" dirty="0">
                <a:latin typeface="Calisto MT" charset="0"/>
                <a:ea typeface="Calisto MT" charset="0"/>
                <a:cs typeface="Calisto MT" charset="0"/>
              </a:rPr>
              <a:t>64</a:t>
            </a:r>
            <a:r>
              <a:rPr lang="en-US" sz="2000" dirty="0">
                <a:latin typeface="Calisto MT" charset="0"/>
                <a:ea typeface="Calisto MT" charset="0"/>
                <a:cs typeface="Calisto MT" charset="0"/>
              </a:rPr>
              <a:t> decryptions for chosen </a:t>
            </a:r>
            <a:r>
              <a:rPr lang="en-US" sz="2000" dirty="0" err="1">
                <a:latin typeface="Calisto MT" charset="0"/>
                <a:ea typeface="Calisto MT" charset="0"/>
                <a:cs typeface="Calisto MT" charset="0"/>
              </a:rPr>
              <a:t>ciphertexts</a:t>
            </a:r>
            <a:endParaRPr lang="en-US" sz="2000" dirty="0">
              <a:latin typeface="Calisto MT" charset="0"/>
              <a:ea typeface="Calisto MT" charset="0"/>
              <a:cs typeface="Calisto MT" charset="0"/>
            </a:endParaRPr>
          </a:p>
          <a:p>
            <a:r>
              <a:rPr lang="en-US" sz="2400" dirty="0">
                <a:latin typeface="Calisto MT" charset="0"/>
                <a:ea typeface="Calisto MT" charset="0"/>
                <a:cs typeface="Calisto MT" charset="0"/>
              </a:rPr>
              <a:t>Ephemeral key-agreement</a:t>
            </a:r>
          </a:p>
          <a:p>
            <a:pPr lvl="1"/>
            <a:r>
              <a:rPr lang="en-US" sz="2000" dirty="0">
                <a:latin typeface="Calisto MT" charset="0"/>
                <a:ea typeface="Calisto MT" charset="0"/>
                <a:cs typeface="Calisto MT" charset="0"/>
              </a:rPr>
              <a:t>Semantic security with respect to chosen plaintext attack (IND-CPA security)</a:t>
            </a:r>
          </a:p>
        </p:txBody>
      </p:sp>
    </p:spTree>
    <p:extLst>
      <p:ext uri="{BB962C8B-B14F-4D97-AF65-F5344CB8AC3E}">
        <p14:creationId xmlns:p14="http://schemas.microsoft.com/office/powerpoint/2010/main" val="982070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658" y="749201"/>
            <a:ext cx="10972800" cy="1143000"/>
          </a:xfrm>
        </p:spPr>
        <p:txBody>
          <a:bodyPr/>
          <a:lstStyle/>
          <a:p>
            <a:r>
              <a:rPr lang="en-US" dirty="0">
                <a:latin typeface="Calisto MT" charset="0"/>
                <a:ea typeface="Calisto MT" charset="0"/>
                <a:cs typeface="Calisto MT" charset="0"/>
              </a:rPr>
              <a:t>Other Desirable Security Properties</a:t>
            </a:r>
          </a:p>
        </p:txBody>
      </p:sp>
      <p:sp>
        <p:nvSpPr>
          <p:cNvPr id="4" name="Content Placeholder 2"/>
          <p:cNvSpPr txBox="1">
            <a:spLocks/>
          </p:cNvSpPr>
          <p:nvPr/>
        </p:nvSpPr>
        <p:spPr>
          <a:xfrm>
            <a:off x="868680" y="2187614"/>
            <a:ext cx="10553701" cy="4098885"/>
          </a:xfrm>
          <a:prstGeom prst="rect">
            <a:avLst/>
          </a:prstGeom>
        </p:spPr>
        <p:txBody>
          <a:bodyPr vert="horz" lIns="91440" tIns="45720" rIns="91440" bIns="45720" rtlCol="0">
            <a:normAutofit/>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000" dirty="0">
                <a:latin typeface="Calisto MT" charset="0"/>
                <a:ea typeface="Calisto MT" charset="0"/>
                <a:cs typeface="Calisto MT" charset="0"/>
              </a:rPr>
              <a:t>Perfect Forward Secrecy</a:t>
            </a:r>
          </a:p>
          <a:p>
            <a:pPr lvl="1"/>
            <a:r>
              <a:rPr lang="en-US" sz="1800" dirty="0">
                <a:latin typeface="Calisto MT" charset="0"/>
                <a:ea typeface="Calisto MT" charset="0"/>
                <a:cs typeface="Calisto MT" charset="0"/>
              </a:rPr>
              <a:t>A feature of key agreement protocols which gives assurances that past session keys will not be compromised even if the private key of the server is compromised, e.g. Ephemeral </a:t>
            </a:r>
            <a:r>
              <a:rPr lang="en-US" sz="1800" dirty="0" err="1">
                <a:latin typeface="Calisto MT" charset="0"/>
                <a:ea typeface="Calisto MT" charset="0"/>
                <a:cs typeface="Calisto MT" charset="0"/>
              </a:rPr>
              <a:t>Diffie</a:t>
            </a:r>
            <a:r>
              <a:rPr lang="en-US" sz="1800" dirty="0">
                <a:latin typeface="Calisto MT" charset="0"/>
                <a:ea typeface="Calisto MT" charset="0"/>
                <a:cs typeface="Calisto MT" charset="0"/>
              </a:rPr>
              <a:t>-Hellman</a:t>
            </a:r>
          </a:p>
          <a:p>
            <a:r>
              <a:rPr lang="en-US" sz="2000" dirty="0">
                <a:latin typeface="Calisto MT" charset="0"/>
                <a:ea typeface="Calisto MT" charset="0"/>
                <a:cs typeface="Calisto MT" charset="0"/>
              </a:rPr>
              <a:t>Side Channel Resistance</a:t>
            </a:r>
          </a:p>
          <a:p>
            <a:pPr lvl="1"/>
            <a:r>
              <a:rPr lang="en-US" sz="1800" dirty="0">
                <a:latin typeface="Calisto MT" charset="0"/>
                <a:ea typeface="Calisto MT" charset="0"/>
                <a:cs typeface="Calisto MT" charset="0"/>
              </a:rPr>
              <a:t>Cost assessment on applying countermeasures to against side-channel attack</a:t>
            </a:r>
          </a:p>
          <a:p>
            <a:r>
              <a:rPr lang="en-US" sz="2000" dirty="0">
                <a:latin typeface="Calisto MT" charset="0"/>
                <a:ea typeface="Calisto MT" charset="0"/>
                <a:cs typeface="Calisto MT" charset="0"/>
              </a:rPr>
              <a:t>Resistance to multi-key attacks</a:t>
            </a:r>
          </a:p>
          <a:p>
            <a:pPr lvl="1"/>
            <a:r>
              <a:rPr lang="en-US" sz="1800" dirty="0">
                <a:latin typeface="Calisto MT" charset="0"/>
                <a:ea typeface="Calisto MT" charset="0"/>
                <a:cs typeface="Calisto MT" charset="0"/>
              </a:rPr>
              <a:t>No significant advantage by attacking multiple keys</a:t>
            </a:r>
          </a:p>
          <a:p>
            <a:r>
              <a:rPr lang="en-US" sz="2000" dirty="0">
                <a:latin typeface="Calisto MT" charset="0"/>
                <a:ea typeface="Calisto MT" charset="0"/>
                <a:cs typeface="Calisto MT" charset="0"/>
              </a:rPr>
              <a:t>Misuse Resistance</a:t>
            </a:r>
          </a:p>
          <a:p>
            <a:pPr lvl="1"/>
            <a:r>
              <a:rPr lang="en-US" sz="1800" dirty="0">
                <a:latin typeface="Calisto MT" charset="0"/>
                <a:ea typeface="Calisto MT" charset="0"/>
                <a:cs typeface="Calisto MT" charset="0"/>
              </a:rPr>
              <a:t>No catastrophic failure by improper operations or mishaps on key generation, random number selection, etc. </a:t>
            </a:r>
          </a:p>
        </p:txBody>
      </p:sp>
    </p:spTree>
    <p:extLst>
      <p:ext uri="{BB962C8B-B14F-4D97-AF65-F5344CB8AC3E}">
        <p14:creationId xmlns:p14="http://schemas.microsoft.com/office/powerpoint/2010/main" val="4230308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0663" y="615143"/>
            <a:ext cx="10972800" cy="1143000"/>
          </a:xfrm>
        </p:spPr>
        <p:txBody>
          <a:bodyPr>
            <a:normAutofit/>
          </a:bodyPr>
          <a:lstStyle/>
          <a:p>
            <a:r>
              <a:rPr lang="en-US" dirty="0">
                <a:latin typeface="Calisto MT" charset="0"/>
                <a:ea typeface="Calisto MT" charset="0"/>
                <a:cs typeface="Calisto MT" charset="0"/>
              </a:rPr>
              <a:t>Target Security Levels (in Draft CFP)</a:t>
            </a:r>
          </a:p>
        </p:txBody>
      </p:sp>
      <p:graphicFrame>
        <p:nvGraphicFramePr>
          <p:cNvPr id="5" name="Table 4"/>
          <p:cNvGraphicFramePr>
            <a:graphicFrameLocks noGrp="1"/>
          </p:cNvGraphicFramePr>
          <p:nvPr>
            <p:extLst>
              <p:ext uri="{D42A27DB-BD31-4B8C-83A1-F6EECF244321}">
                <p14:modId xmlns:p14="http://schemas.microsoft.com/office/powerpoint/2010/main" val="500140577"/>
              </p:ext>
            </p:extLst>
          </p:nvPr>
        </p:nvGraphicFramePr>
        <p:xfrm>
          <a:off x="1019763" y="3575857"/>
          <a:ext cx="10134601" cy="2347914"/>
        </p:xfrm>
        <a:graphic>
          <a:graphicData uri="http://schemas.openxmlformats.org/drawingml/2006/table">
            <a:tbl>
              <a:tblPr firstRow="1" bandRow="1">
                <a:tableStyleId>{5C22544A-7EE6-4342-B048-85BDC9FD1C3A}</a:tableStyleId>
              </a:tblPr>
              <a:tblGrid>
                <a:gridCol w="903083">
                  <a:extLst>
                    <a:ext uri="{9D8B030D-6E8A-4147-A177-3AD203B41FA5}">
                      <a16:colId xmlns="" xmlns:a16="http://schemas.microsoft.com/office/drawing/2014/main" val="204612037"/>
                    </a:ext>
                  </a:extLst>
                </a:gridCol>
                <a:gridCol w="2508565">
                  <a:extLst>
                    <a:ext uri="{9D8B030D-6E8A-4147-A177-3AD203B41FA5}">
                      <a16:colId xmlns="" xmlns:a16="http://schemas.microsoft.com/office/drawing/2014/main" val="166167315"/>
                    </a:ext>
                  </a:extLst>
                </a:gridCol>
                <a:gridCol w="2909935">
                  <a:extLst>
                    <a:ext uri="{9D8B030D-6E8A-4147-A177-3AD203B41FA5}">
                      <a16:colId xmlns="" xmlns:a16="http://schemas.microsoft.com/office/drawing/2014/main" val="3514643433"/>
                    </a:ext>
                  </a:extLst>
                </a:gridCol>
                <a:gridCol w="3813018">
                  <a:extLst>
                    <a:ext uri="{9D8B030D-6E8A-4147-A177-3AD203B41FA5}">
                      <a16:colId xmlns="" xmlns:a16="http://schemas.microsoft.com/office/drawing/2014/main" val="2476294512"/>
                    </a:ext>
                  </a:extLst>
                </a:gridCol>
              </a:tblGrid>
              <a:tr h="391319">
                <a:tc>
                  <a:txBody>
                    <a:bodyPr/>
                    <a:lstStyle/>
                    <a:p>
                      <a:endParaRPr lang="en-US" sz="1400" dirty="0"/>
                    </a:p>
                  </a:txBody>
                  <a:tcPr/>
                </a:tc>
                <a:tc>
                  <a:txBody>
                    <a:bodyPr/>
                    <a:lstStyle/>
                    <a:p>
                      <a:pPr algn="ctr"/>
                      <a:r>
                        <a:rPr lang="en-US" sz="1400" dirty="0">
                          <a:latin typeface="Calisto MT" charset="0"/>
                          <a:ea typeface="Calisto MT" charset="0"/>
                          <a:cs typeface="Calisto MT" charset="0"/>
                        </a:rPr>
                        <a:t>Classical Security</a:t>
                      </a:r>
                    </a:p>
                  </a:txBody>
                  <a:tcPr/>
                </a:tc>
                <a:tc>
                  <a:txBody>
                    <a:bodyPr/>
                    <a:lstStyle/>
                    <a:p>
                      <a:pPr algn="ctr"/>
                      <a:r>
                        <a:rPr lang="en-US" sz="1400" dirty="0">
                          <a:latin typeface="Calisto MT" charset="0"/>
                          <a:ea typeface="Calisto MT" charset="0"/>
                          <a:cs typeface="Calisto MT" charset="0"/>
                        </a:rPr>
                        <a:t>Quantum Security</a:t>
                      </a:r>
                    </a:p>
                  </a:txBody>
                  <a:tcPr/>
                </a:tc>
                <a:tc>
                  <a:txBody>
                    <a:bodyPr/>
                    <a:lstStyle/>
                    <a:p>
                      <a:pPr algn="ctr"/>
                      <a:r>
                        <a:rPr lang="en-US" sz="1400" dirty="0">
                          <a:latin typeface="Calisto MT" charset="0"/>
                          <a:ea typeface="Calisto MT" charset="0"/>
                          <a:cs typeface="Calisto MT" charset="0"/>
                        </a:rPr>
                        <a:t>Examples</a:t>
                      </a:r>
                    </a:p>
                  </a:txBody>
                  <a:tcPr/>
                </a:tc>
                <a:extLst>
                  <a:ext uri="{0D108BD9-81ED-4DB2-BD59-A6C34878D82A}">
                    <a16:rowId xmlns="" xmlns:a16="http://schemas.microsoft.com/office/drawing/2014/main" val="2247038034"/>
                  </a:ext>
                </a:extLst>
              </a:tr>
              <a:tr h="391319">
                <a:tc>
                  <a:txBody>
                    <a:bodyPr/>
                    <a:lstStyle/>
                    <a:p>
                      <a:r>
                        <a:rPr lang="en-US" sz="1600" dirty="0">
                          <a:latin typeface="Calisto MT" charset="0"/>
                          <a:ea typeface="Calisto MT" charset="0"/>
                          <a:cs typeface="Calisto MT" charset="0"/>
                        </a:rPr>
                        <a:t>I</a:t>
                      </a:r>
                    </a:p>
                  </a:txBody>
                  <a:tcPr/>
                </a:tc>
                <a:tc>
                  <a:txBody>
                    <a:bodyPr/>
                    <a:lstStyle/>
                    <a:p>
                      <a:r>
                        <a:rPr lang="en-US" sz="1600" dirty="0">
                          <a:latin typeface="Calisto MT" charset="0"/>
                          <a:ea typeface="Calisto MT" charset="0"/>
                          <a:cs typeface="Calisto MT" charset="0"/>
                        </a:rPr>
                        <a:t>128 bits</a:t>
                      </a:r>
                    </a:p>
                  </a:txBody>
                  <a:tcPr/>
                </a:tc>
                <a:tc>
                  <a:txBody>
                    <a:bodyPr/>
                    <a:lstStyle/>
                    <a:p>
                      <a:r>
                        <a:rPr lang="en-US" sz="1600" dirty="0">
                          <a:latin typeface="Calisto MT" charset="0"/>
                          <a:ea typeface="Calisto MT" charset="0"/>
                          <a:cs typeface="Calisto MT" charset="0"/>
                        </a:rPr>
                        <a:t>64 bits</a:t>
                      </a:r>
                    </a:p>
                  </a:txBody>
                  <a:tcPr/>
                </a:tc>
                <a:tc>
                  <a:txBody>
                    <a:bodyPr/>
                    <a:lstStyle/>
                    <a:p>
                      <a:r>
                        <a:rPr lang="en-US" sz="1600" dirty="0">
                          <a:latin typeface="Calisto MT" charset="0"/>
                          <a:ea typeface="Calisto MT" charset="0"/>
                          <a:cs typeface="Calisto MT" charset="0"/>
                        </a:rPr>
                        <a:t>AES128 (brute</a:t>
                      </a:r>
                      <a:r>
                        <a:rPr lang="en-US" sz="1600" baseline="0" dirty="0">
                          <a:latin typeface="Calisto MT" charset="0"/>
                          <a:ea typeface="Calisto MT" charset="0"/>
                          <a:cs typeface="Calisto MT" charset="0"/>
                        </a:rPr>
                        <a:t> force key search)</a:t>
                      </a:r>
                      <a:endParaRPr lang="en-US" sz="1600" dirty="0">
                        <a:latin typeface="Calisto MT" charset="0"/>
                        <a:ea typeface="Calisto MT" charset="0"/>
                        <a:cs typeface="Calisto MT" charset="0"/>
                      </a:endParaRPr>
                    </a:p>
                  </a:txBody>
                  <a:tcPr/>
                </a:tc>
                <a:extLst>
                  <a:ext uri="{0D108BD9-81ED-4DB2-BD59-A6C34878D82A}">
                    <a16:rowId xmlns="" xmlns:a16="http://schemas.microsoft.com/office/drawing/2014/main" val="3983368735"/>
                  </a:ext>
                </a:extLst>
              </a:tr>
              <a:tr h="391319">
                <a:tc>
                  <a:txBody>
                    <a:bodyPr/>
                    <a:lstStyle/>
                    <a:p>
                      <a:r>
                        <a:rPr lang="en-US" sz="1600" dirty="0">
                          <a:latin typeface="Calisto MT" charset="0"/>
                          <a:ea typeface="Calisto MT" charset="0"/>
                          <a:cs typeface="Calisto MT" charset="0"/>
                        </a:rPr>
                        <a:t>II</a:t>
                      </a:r>
                    </a:p>
                  </a:txBody>
                  <a:tcPr/>
                </a:tc>
                <a:tc>
                  <a:txBody>
                    <a:bodyPr/>
                    <a:lstStyle/>
                    <a:p>
                      <a:r>
                        <a:rPr lang="en-US" sz="1600" dirty="0">
                          <a:latin typeface="Calisto MT" charset="0"/>
                          <a:ea typeface="Calisto MT" charset="0"/>
                          <a:cs typeface="Calisto MT" charset="0"/>
                        </a:rPr>
                        <a:t>128 bits</a:t>
                      </a:r>
                    </a:p>
                  </a:txBody>
                  <a:tcPr/>
                </a:tc>
                <a:tc>
                  <a:txBody>
                    <a:bodyPr/>
                    <a:lstStyle/>
                    <a:p>
                      <a:r>
                        <a:rPr lang="en-US" sz="1600" dirty="0">
                          <a:latin typeface="Calisto MT" charset="0"/>
                          <a:ea typeface="Calisto MT" charset="0"/>
                          <a:cs typeface="Calisto MT" charset="0"/>
                        </a:rPr>
                        <a:t>80 bits</a:t>
                      </a:r>
                    </a:p>
                  </a:txBody>
                  <a:tcPr/>
                </a:tc>
                <a:tc>
                  <a:txBody>
                    <a:bodyPr/>
                    <a:lstStyle/>
                    <a:p>
                      <a:r>
                        <a:rPr lang="en-US" sz="1600" dirty="0">
                          <a:latin typeface="Calisto MT" charset="0"/>
                          <a:ea typeface="Calisto MT" charset="0"/>
                          <a:cs typeface="Calisto MT" charset="0"/>
                        </a:rPr>
                        <a:t>SHA256/SHA3-256 (collision)</a:t>
                      </a:r>
                    </a:p>
                  </a:txBody>
                  <a:tcPr/>
                </a:tc>
                <a:extLst>
                  <a:ext uri="{0D108BD9-81ED-4DB2-BD59-A6C34878D82A}">
                    <a16:rowId xmlns="" xmlns:a16="http://schemas.microsoft.com/office/drawing/2014/main" val="264512485"/>
                  </a:ext>
                </a:extLst>
              </a:tr>
              <a:tr h="391319">
                <a:tc>
                  <a:txBody>
                    <a:bodyPr/>
                    <a:lstStyle/>
                    <a:p>
                      <a:r>
                        <a:rPr lang="en-US" sz="1600" dirty="0">
                          <a:latin typeface="Calisto MT" charset="0"/>
                          <a:ea typeface="Calisto MT" charset="0"/>
                          <a:cs typeface="Calisto MT" charset="0"/>
                        </a:rPr>
                        <a:t>III</a:t>
                      </a:r>
                    </a:p>
                  </a:txBody>
                  <a:tcPr/>
                </a:tc>
                <a:tc>
                  <a:txBody>
                    <a:bodyPr/>
                    <a:lstStyle/>
                    <a:p>
                      <a:r>
                        <a:rPr lang="en-US" sz="1600" dirty="0">
                          <a:latin typeface="Calisto MT" charset="0"/>
                          <a:ea typeface="Calisto MT" charset="0"/>
                          <a:cs typeface="Calisto MT" charset="0"/>
                        </a:rPr>
                        <a:t>192 bits</a:t>
                      </a:r>
                    </a:p>
                  </a:txBody>
                  <a:tcPr/>
                </a:tc>
                <a:tc>
                  <a:txBody>
                    <a:bodyPr/>
                    <a:lstStyle/>
                    <a:p>
                      <a:r>
                        <a:rPr lang="en-US" sz="1600" dirty="0">
                          <a:latin typeface="Calisto MT" charset="0"/>
                          <a:ea typeface="Calisto MT" charset="0"/>
                          <a:cs typeface="Calisto MT" charset="0"/>
                        </a:rPr>
                        <a:t>96 bits</a:t>
                      </a: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600" dirty="0">
                          <a:latin typeface="Calisto MT" charset="0"/>
                          <a:ea typeface="Calisto MT" charset="0"/>
                          <a:cs typeface="Calisto MT" charset="0"/>
                        </a:rPr>
                        <a:t>AES192 (brute</a:t>
                      </a:r>
                      <a:r>
                        <a:rPr lang="en-US" sz="1600" baseline="0" dirty="0">
                          <a:latin typeface="Calisto MT" charset="0"/>
                          <a:ea typeface="Calisto MT" charset="0"/>
                          <a:cs typeface="Calisto MT" charset="0"/>
                        </a:rPr>
                        <a:t> force key search)</a:t>
                      </a:r>
                      <a:endParaRPr lang="en-US" sz="1600" dirty="0">
                        <a:latin typeface="Calisto MT" charset="0"/>
                        <a:ea typeface="Calisto MT" charset="0"/>
                        <a:cs typeface="Calisto MT" charset="0"/>
                      </a:endParaRPr>
                    </a:p>
                  </a:txBody>
                  <a:tcPr/>
                </a:tc>
                <a:extLst>
                  <a:ext uri="{0D108BD9-81ED-4DB2-BD59-A6C34878D82A}">
                    <a16:rowId xmlns="" xmlns:a16="http://schemas.microsoft.com/office/drawing/2014/main" val="4093020126"/>
                  </a:ext>
                </a:extLst>
              </a:tr>
              <a:tr h="391319">
                <a:tc>
                  <a:txBody>
                    <a:bodyPr/>
                    <a:lstStyle/>
                    <a:p>
                      <a:r>
                        <a:rPr lang="en-US" sz="1600" dirty="0">
                          <a:latin typeface="Calisto MT" charset="0"/>
                          <a:ea typeface="Calisto MT" charset="0"/>
                          <a:cs typeface="Calisto MT" charset="0"/>
                        </a:rPr>
                        <a:t>IV</a:t>
                      </a:r>
                    </a:p>
                  </a:txBody>
                  <a:tcPr/>
                </a:tc>
                <a:tc>
                  <a:txBody>
                    <a:bodyPr/>
                    <a:lstStyle/>
                    <a:p>
                      <a:r>
                        <a:rPr lang="en-US" sz="1600" dirty="0">
                          <a:latin typeface="Calisto MT" charset="0"/>
                          <a:ea typeface="Calisto MT" charset="0"/>
                          <a:cs typeface="Calisto MT" charset="0"/>
                        </a:rPr>
                        <a:t>192 bits</a:t>
                      </a:r>
                    </a:p>
                  </a:txBody>
                  <a:tcPr/>
                </a:tc>
                <a:tc>
                  <a:txBody>
                    <a:bodyPr/>
                    <a:lstStyle/>
                    <a:p>
                      <a:r>
                        <a:rPr lang="en-US" sz="1600" dirty="0">
                          <a:latin typeface="Calisto MT" charset="0"/>
                          <a:ea typeface="Calisto MT" charset="0"/>
                          <a:cs typeface="Calisto MT" charset="0"/>
                        </a:rPr>
                        <a:t>128 bits</a:t>
                      </a:r>
                    </a:p>
                  </a:txBody>
                  <a:tcPr/>
                </a:tc>
                <a:tc>
                  <a:txBody>
                    <a:bodyPr/>
                    <a:lstStyle/>
                    <a:p>
                      <a:r>
                        <a:rPr lang="en-US" sz="1600" dirty="0">
                          <a:latin typeface="Calisto MT" charset="0"/>
                          <a:ea typeface="Calisto MT" charset="0"/>
                          <a:cs typeface="Calisto MT" charset="0"/>
                        </a:rPr>
                        <a:t>SHA384/SHA3-384 (collision)</a:t>
                      </a:r>
                    </a:p>
                  </a:txBody>
                  <a:tcPr/>
                </a:tc>
                <a:extLst>
                  <a:ext uri="{0D108BD9-81ED-4DB2-BD59-A6C34878D82A}">
                    <a16:rowId xmlns="" xmlns:a16="http://schemas.microsoft.com/office/drawing/2014/main" val="2473493417"/>
                  </a:ext>
                </a:extLst>
              </a:tr>
              <a:tr h="391319">
                <a:tc>
                  <a:txBody>
                    <a:bodyPr/>
                    <a:lstStyle/>
                    <a:p>
                      <a:r>
                        <a:rPr lang="en-US" sz="1600" dirty="0">
                          <a:latin typeface="Calisto MT" charset="0"/>
                          <a:ea typeface="Calisto MT" charset="0"/>
                          <a:cs typeface="Calisto MT" charset="0"/>
                        </a:rPr>
                        <a:t>V</a:t>
                      </a:r>
                    </a:p>
                  </a:txBody>
                  <a:tcPr/>
                </a:tc>
                <a:tc>
                  <a:txBody>
                    <a:bodyPr/>
                    <a:lstStyle/>
                    <a:p>
                      <a:r>
                        <a:rPr lang="en-US" sz="1600" dirty="0">
                          <a:latin typeface="Calisto MT" charset="0"/>
                          <a:ea typeface="Calisto MT" charset="0"/>
                          <a:cs typeface="Calisto MT" charset="0"/>
                        </a:rPr>
                        <a:t>256 bits</a:t>
                      </a:r>
                    </a:p>
                  </a:txBody>
                  <a:tcPr/>
                </a:tc>
                <a:tc>
                  <a:txBody>
                    <a:bodyPr/>
                    <a:lstStyle/>
                    <a:p>
                      <a:r>
                        <a:rPr lang="en-US" sz="1600" dirty="0">
                          <a:latin typeface="Calisto MT" charset="0"/>
                          <a:ea typeface="Calisto MT" charset="0"/>
                          <a:cs typeface="Calisto MT" charset="0"/>
                        </a:rPr>
                        <a:t>128 bits</a:t>
                      </a:r>
                    </a:p>
                  </a:txBody>
                  <a:tcPr/>
                </a:tc>
                <a:tc>
                  <a:txBody>
                    <a:bodyPr/>
                    <a:lstStyle/>
                    <a:p>
                      <a:r>
                        <a:rPr lang="en-US" sz="1600" dirty="0">
                          <a:latin typeface="Calisto MT" charset="0"/>
                          <a:ea typeface="Calisto MT" charset="0"/>
                          <a:cs typeface="Calisto MT" charset="0"/>
                        </a:rPr>
                        <a:t>AES256 (brute</a:t>
                      </a:r>
                      <a:r>
                        <a:rPr lang="en-US" sz="1600" baseline="0" dirty="0">
                          <a:latin typeface="Calisto MT" charset="0"/>
                          <a:ea typeface="Calisto MT" charset="0"/>
                          <a:cs typeface="Calisto MT" charset="0"/>
                        </a:rPr>
                        <a:t> force key search)</a:t>
                      </a:r>
                      <a:endParaRPr lang="en-US" sz="1600" dirty="0">
                        <a:latin typeface="Calisto MT" charset="0"/>
                        <a:ea typeface="Calisto MT" charset="0"/>
                        <a:cs typeface="Calisto MT" charset="0"/>
                      </a:endParaRPr>
                    </a:p>
                  </a:txBody>
                  <a:tcPr/>
                </a:tc>
                <a:extLst>
                  <a:ext uri="{0D108BD9-81ED-4DB2-BD59-A6C34878D82A}">
                    <a16:rowId xmlns="" xmlns:a16="http://schemas.microsoft.com/office/drawing/2014/main" val="1535433647"/>
                  </a:ext>
                </a:extLst>
              </a:tr>
            </a:tbl>
          </a:graphicData>
        </a:graphic>
      </p:graphicFrame>
      <p:sp>
        <p:nvSpPr>
          <p:cNvPr id="6" name="Content Placeholder 2"/>
          <p:cNvSpPr txBox="1">
            <a:spLocks/>
          </p:cNvSpPr>
          <p:nvPr/>
        </p:nvSpPr>
        <p:spPr>
          <a:xfrm>
            <a:off x="810212" y="1874133"/>
            <a:ext cx="10553701" cy="1585733"/>
          </a:xfrm>
          <a:prstGeom prst="rect">
            <a:avLst/>
          </a:prstGeom>
        </p:spPr>
        <p:txBody>
          <a:bodyPr vert="horz" lIns="91440" tIns="45720" rIns="91440" bIns="45720" rtlCol="0">
            <a:normAutofit/>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000" dirty="0">
                <a:latin typeface="Calisto MT" charset="0"/>
                <a:ea typeface="Calisto MT" charset="0"/>
                <a:cs typeface="Calisto MT" charset="0"/>
              </a:rPr>
              <a:t>Submissions are required to specify parameters and map each specified parameter set to one of 5 security strength categories</a:t>
            </a:r>
          </a:p>
          <a:p>
            <a:pPr lvl="1"/>
            <a:r>
              <a:rPr lang="en-US" sz="2000" dirty="0">
                <a:latin typeface="Calisto MT" charset="0"/>
                <a:ea typeface="Calisto MT" charset="0"/>
                <a:cs typeface="Calisto MT" charset="0"/>
              </a:rPr>
              <a:t>Allows for more meaningful performance comparisons </a:t>
            </a:r>
          </a:p>
          <a:p>
            <a:pPr lvl="1"/>
            <a:r>
              <a:rPr lang="en-US" sz="2000" dirty="0">
                <a:latin typeface="Calisto MT" charset="0"/>
                <a:ea typeface="Calisto MT" charset="0"/>
                <a:cs typeface="Calisto MT" charset="0"/>
              </a:rPr>
              <a:t>Helps us make decisions on transition to longer keys</a:t>
            </a:r>
          </a:p>
        </p:txBody>
      </p:sp>
    </p:spTree>
    <p:extLst>
      <p:ext uri="{BB962C8B-B14F-4D97-AF65-F5344CB8AC3E}">
        <p14:creationId xmlns:p14="http://schemas.microsoft.com/office/powerpoint/2010/main" val="1283818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17192</TotalTime>
  <Words>1782</Words>
  <Application>Microsoft Macintosh PowerPoint</Application>
  <PresentationFormat>Widescreen</PresentationFormat>
  <Paragraphs>217</Paragraphs>
  <Slides>18</Slides>
  <Notes>9</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18</vt:i4>
      </vt:variant>
    </vt:vector>
  </HeadingPairs>
  <TitlesOfParts>
    <vt:vector size="29" baseType="lpstr">
      <vt:lpstr>Adobe Fan Heiti Std B</vt:lpstr>
      <vt:lpstr>Arial</vt:lpstr>
      <vt:lpstr>Calibri</vt:lpstr>
      <vt:lpstr>Calibri Light</vt:lpstr>
      <vt:lpstr>Calisto MT</vt:lpstr>
      <vt:lpstr>Wingdings</vt:lpstr>
      <vt:lpstr>Wingdings 3</vt:lpstr>
      <vt:lpstr>Theme1</vt:lpstr>
      <vt:lpstr>Custom Design</vt:lpstr>
      <vt:lpstr>2_Custom Design</vt:lpstr>
      <vt:lpstr>1_Custom Design</vt:lpstr>
      <vt:lpstr>NIST PQC Standardization  ⎼ Process, Issues and Strategies  </vt:lpstr>
      <vt:lpstr>NIST PQC Standardization Milestones </vt:lpstr>
      <vt:lpstr>NIST PQC Standardization Plan  </vt:lpstr>
      <vt:lpstr>Overview of NIST Call For Proposals</vt:lpstr>
      <vt:lpstr>Scope and Current NIST Standards</vt:lpstr>
      <vt:lpstr>Requirements</vt:lpstr>
      <vt:lpstr>Security Notions </vt:lpstr>
      <vt:lpstr>Other Desirable Security Properties</vt:lpstr>
      <vt:lpstr>Target Security Levels (in Draft CFP)</vt:lpstr>
      <vt:lpstr>Classical Security</vt:lpstr>
      <vt:lpstr>Quantum Security </vt:lpstr>
      <vt:lpstr>Target Security Levels (in Final CFP)</vt:lpstr>
      <vt:lpstr>Hypothetical Scenario on Security Strength</vt:lpstr>
      <vt:lpstr>Competing Factors in a Non-Competition </vt:lpstr>
      <vt:lpstr>Cost and Performance</vt:lpstr>
      <vt:lpstr>Drop-in Replacements</vt:lpstr>
      <vt:lpstr>Security Implementation Issues </vt:lpstr>
      <vt:lpstr>Summary</vt:lpstr>
    </vt:vector>
  </TitlesOfParts>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Lightweight Cryptography Standards Development in ISO/IEC SC27</dc:title>
  <dc:creator>Chen, Lily (Fed)</dc:creator>
  <cp:lastModifiedBy>Chen, Lily (Fed)</cp:lastModifiedBy>
  <cp:revision>135</cp:revision>
  <dcterms:created xsi:type="dcterms:W3CDTF">2016-09-29T15:49:39Z</dcterms:created>
  <dcterms:modified xsi:type="dcterms:W3CDTF">2017-05-09T01:46:22Z</dcterms:modified>
</cp:coreProperties>
</file>